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2"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4" d="100"/>
          <a:sy n="64" d="100"/>
        </p:scale>
        <p:origin x="765"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CN" altLang="en-US"/>
              <a:t>单击此处编辑母版标题样式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编辑母版文本样式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CN" altLang="en-US"/>
              <a:t>单击此处编辑母版标题样式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2A54C80-263E-416B-A8E0-580EDEADCBDC}"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10/9/2018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86202256-D157-4E95-94CF-D09E30ABEECA}"/>
              </a:ext>
            </a:extLst>
          </p:cNvPr>
          <p:cNvSpPr/>
          <p:nvPr/>
        </p:nvSpPr>
        <p:spPr>
          <a:xfrm>
            <a:off x="677055" y="2014662"/>
            <a:ext cx="9139003" cy="1200329"/>
          </a:xfrm>
          <a:prstGeom prst="rect">
            <a:avLst/>
          </a:prstGeom>
        </p:spPr>
        <p:txBody>
          <a:bodyPr wrap="square">
            <a:spAutoFit/>
          </a:bodyPr>
          <a:lstStyle/>
          <a:p>
            <a:endParaRPr lang="en-US" sz="2400" b="1" dirty="0">
              <a:solidFill>
                <a:srgbClr val="000000"/>
              </a:solidFill>
              <a:latin typeface="Verdana" panose="020B0604030504040204" pitchFamily="34" charset="0"/>
              <a:ea typeface="Verdana" panose="020B0604030504040204" pitchFamily="34" charset="0"/>
            </a:endParaRPr>
          </a:p>
          <a:p>
            <a:r>
              <a:rPr lang="en-US" sz="2400" b="1" dirty="0">
                <a:solidFill>
                  <a:srgbClr val="000000"/>
                </a:solidFill>
                <a:latin typeface="Verdana" panose="020B0604030504040204" pitchFamily="34" charset="0"/>
                <a:ea typeface="Verdana" panose="020B0604030504040204" pitchFamily="34" charset="0"/>
              </a:rPr>
              <a:t> </a:t>
            </a:r>
          </a:p>
          <a:p>
            <a:r>
              <a:rPr lang="en-US" sz="2400" b="1" dirty="0">
                <a:solidFill>
                  <a:srgbClr val="000000"/>
                </a:solidFill>
                <a:latin typeface="Verdana" panose="020B0604030504040204" pitchFamily="34" charset="0"/>
                <a:ea typeface="Verdana" panose="020B0604030504040204" pitchFamily="34" charset="0"/>
              </a:rPr>
              <a:t>Overcoming the Zero Bound on Interest Rate Policy</a:t>
            </a:r>
            <a:endParaRPr lang="en-US" sz="2400" b="1" dirty="0">
              <a:latin typeface="Verdana" panose="020B0604030504040204" pitchFamily="34" charset="0"/>
              <a:ea typeface="Verdana" panose="020B0604030504040204" pitchFamily="34" charset="0"/>
            </a:endParaRPr>
          </a:p>
        </p:txBody>
      </p:sp>
      <p:sp>
        <p:nvSpPr>
          <p:cNvPr id="5" name="文本框 4">
            <a:extLst>
              <a:ext uri="{FF2B5EF4-FFF2-40B4-BE49-F238E27FC236}">
                <a16:creationId xmlns:a16="http://schemas.microsoft.com/office/drawing/2014/main" id="{8A078FEC-AC62-4371-82D5-4B340EC282BA}"/>
              </a:ext>
            </a:extLst>
          </p:cNvPr>
          <p:cNvSpPr txBox="1"/>
          <p:nvPr/>
        </p:nvSpPr>
        <p:spPr>
          <a:xfrm>
            <a:off x="6453268" y="3643010"/>
            <a:ext cx="3537679" cy="646331"/>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Presenter: Tiange Gu</a:t>
            </a:r>
          </a:p>
          <a:p>
            <a:r>
              <a:rPr lang="en-US" dirty="0">
                <a:latin typeface="Verdana" panose="020B0604030504040204" pitchFamily="34" charset="0"/>
                <a:ea typeface="Verdana" panose="020B0604030504040204" pitchFamily="34" charset="0"/>
              </a:rPr>
              <a:t>A</a:t>
            </a:r>
            <a:r>
              <a:rPr lang="en-US" altLang="zh-CN" dirty="0">
                <a:latin typeface="Verdana" panose="020B0604030504040204" pitchFamily="34" charset="0"/>
                <a:ea typeface="Verdana" panose="020B0604030504040204" pitchFamily="34" charset="0"/>
              </a:rPr>
              <a:t>uthor: Marvin </a:t>
            </a:r>
            <a:r>
              <a:rPr lang="en-US" altLang="zh-CN" dirty="0" err="1">
                <a:latin typeface="Verdana" panose="020B0604030504040204" pitchFamily="34" charset="0"/>
                <a:ea typeface="Verdana" panose="020B0604030504040204" pitchFamily="34" charset="0"/>
              </a:rPr>
              <a:t>Goodfriend</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0500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Open Markets Operations</a:t>
            </a: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a:xfrm>
            <a:off x="627645" y="2213055"/>
            <a:ext cx="8596668" cy="3880773"/>
          </a:xfrm>
        </p:spPr>
        <p:txBody>
          <a:bodyPr/>
          <a:lstStyle/>
          <a:p>
            <a:r>
              <a:rPr lang="en-US" dirty="0">
                <a:latin typeface="Verdana" panose="020B0604030504040204" pitchFamily="34" charset="0"/>
                <a:ea typeface="Verdana" panose="020B0604030504040204" pitchFamily="34" charset="0"/>
              </a:rPr>
              <a:t>Ordinarily open market operations support a central bank's interest rate policy by accommodating the demand for money at the opportunity cost given by the spread between the interest rate instrument and the zero cost of carry on reserves and currency</a:t>
            </a:r>
          </a:p>
          <a:p>
            <a:r>
              <a:rPr lang="en-US" dirty="0">
                <a:latin typeface="Verdana" panose="020B0604030504040204" pitchFamily="34" charset="0"/>
                <a:ea typeface="Verdana" panose="020B0604030504040204" pitchFamily="34" charset="0"/>
              </a:rPr>
              <a:t>When nominal rates are pressed against the cost-of-carry floor, open market purchases become an independent policy instrument free to pursue targets for the monetary base or broader monetary aggregates. When such is the case, a central bank can use the carry tax to manage interest rate policy and open market operations to manage quantitative monetary policy.</a:t>
            </a:r>
          </a:p>
        </p:txBody>
      </p:sp>
    </p:spTree>
    <p:extLst>
      <p:ext uri="{BB962C8B-B14F-4D97-AF65-F5344CB8AC3E}">
        <p14:creationId xmlns:p14="http://schemas.microsoft.com/office/powerpoint/2010/main" val="304938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Discussion on two Definitions of Liquidity S</a:t>
            </a:r>
            <a:r>
              <a:rPr lang="en-US" altLang="zh-CN" dirty="0">
                <a:latin typeface="Verdana" panose="020B0604030504040204" pitchFamily="34" charset="0"/>
                <a:ea typeface="Verdana" panose="020B0604030504040204" pitchFamily="34" charset="0"/>
              </a:rPr>
              <a:t>ervices</a:t>
            </a:r>
            <a:endParaRPr lang="en-US" dirty="0">
              <a:latin typeface="Verdana" panose="020B0604030504040204" pitchFamily="34" charset="0"/>
              <a:ea typeface="Verdana" panose="020B0604030504040204" pitchFamily="34" charset="0"/>
            </a:endParaRP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Narrow liquidity services are those provided by the medium of exchange allowing the public to economize on "shopping time" in transactions. </a:t>
            </a:r>
          </a:p>
          <a:p>
            <a:r>
              <a:rPr lang="en-US" dirty="0">
                <a:latin typeface="Verdana" panose="020B0604030504040204" pitchFamily="34" charset="0"/>
                <a:ea typeface="Verdana" panose="020B0604030504040204" pitchFamily="34" charset="0"/>
              </a:rPr>
              <a:t>Broad liquidity services are defined as an attribute of an asset that allows its owner to minimize his exposure to the cost of external finance</a:t>
            </a:r>
          </a:p>
        </p:txBody>
      </p:sp>
    </p:spTree>
    <p:extLst>
      <p:ext uri="{BB962C8B-B14F-4D97-AF65-F5344CB8AC3E}">
        <p14:creationId xmlns:p14="http://schemas.microsoft.com/office/powerpoint/2010/main" val="193890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Open Markets Operations</a:t>
            </a: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Long bonds would provide relatively little liquidity services per dollar of market value if interest rates were temporarily zero or negative. Bondholders would be exposed to an elevated risk of capital loss due to uncertainty about the timing and magnitude of the rise in short-term interest rates that would accompany an economic recovery. Consequently, long bonds would get a more than usual haircut off market value when used as collateral for external finance. Moreover, the increased risk of capital loss would raise the cost of making a market in long bonds and increase cost of sale. Thus, open market purchases that "monetize" longer-term bonds interest rates are low could increase substantially broadly defined monetary liquidity.</a:t>
            </a:r>
          </a:p>
        </p:txBody>
      </p:sp>
    </p:spTree>
    <p:extLst>
      <p:ext uri="{BB962C8B-B14F-4D97-AF65-F5344CB8AC3E}">
        <p14:creationId xmlns:p14="http://schemas.microsoft.com/office/powerpoint/2010/main" val="2708059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Monetary Transfers</a:t>
            </a: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a:xfrm>
            <a:off x="677334" y="5420951"/>
            <a:ext cx="8596668" cy="3880773"/>
          </a:xfrm>
        </p:spPr>
        <p:txBody>
          <a:bodyPr/>
          <a:lstStyle/>
          <a:p>
            <a:r>
              <a:rPr lang="en-US" dirty="0">
                <a:latin typeface="Verdana" panose="020B0604030504040204" pitchFamily="34" charset="0"/>
                <a:ea typeface="Verdana" panose="020B0604030504040204" pitchFamily="34" charset="0"/>
              </a:rPr>
              <a:t>Transfers that raise permanent income have the potential to stimulate spending independently of an effect operating through </a:t>
            </a:r>
            <a:r>
              <a:rPr lang="en-US" dirty="0" err="1">
                <a:latin typeface="Verdana" panose="020B0604030504040204" pitchFamily="34" charset="0"/>
                <a:ea typeface="Verdana" panose="020B0604030504040204" pitchFamily="34" charset="0"/>
              </a:rPr>
              <a:t>ei</a:t>
            </a:r>
            <a:r>
              <a:rPr lang="en-US" dirty="0">
                <a:latin typeface="Verdana" panose="020B0604030504040204" pitchFamily="34" charset="0"/>
                <a:ea typeface="Verdana" panose="020B0604030504040204" pitchFamily="34" charset="0"/>
              </a:rPr>
              <a:t>- </a:t>
            </a:r>
            <a:r>
              <a:rPr lang="en-US" dirty="0" err="1">
                <a:latin typeface="Verdana" panose="020B0604030504040204" pitchFamily="34" charset="0"/>
                <a:ea typeface="Verdana" panose="020B0604030504040204" pitchFamily="34" charset="0"/>
              </a:rPr>
              <a:t>ther</a:t>
            </a:r>
            <a:r>
              <a:rPr lang="en-US" dirty="0">
                <a:latin typeface="Verdana" panose="020B0604030504040204" pitchFamily="34" charset="0"/>
                <a:ea typeface="Verdana" panose="020B0604030504040204" pitchFamily="34" charset="0"/>
              </a:rPr>
              <a:t> interest rates or asset prices </a:t>
            </a:r>
          </a:p>
        </p:txBody>
      </p:sp>
      <p:sp>
        <p:nvSpPr>
          <p:cNvPr id="4" name="内容占位符 2">
            <a:extLst>
              <a:ext uri="{FF2B5EF4-FFF2-40B4-BE49-F238E27FC236}">
                <a16:creationId xmlns:a16="http://schemas.microsoft.com/office/drawing/2014/main" id="{B85817DC-CCCD-4B57-8E13-19D0BC82CFC6}"/>
              </a:ext>
            </a:extLst>
          </p:cNvPr>
          <p:cNvSpPr txBox="1">
            <a:spLocks/>
          </p:cNvSpPr>
          <p:nvPr/>
        </p:nvSpPr>
        <p:spPr>
          <a:xfrm>
            <a:off x="677334" y="1351126"/>
            <a:ext cx="8596668" cy="3880773"/>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Verdana" panose="020B0604030504040204" pitchFamily="34" charset="0"/>
                <a:ea typeface="Verdana" panose="020B0604030504040204" pitchFamily="34" charset="0"/>
              </a:rPr>
              <a:t>Cutting Taxes</a:t>
            </a:r>
          </a:p>
          <a:p>
            <a:r>
              <a:rPr lang="en-US" dirty="0">
                <a:latin typeface="Verdana" panose="020B0604030504040204" pitchFamily="34" charset="0"/>
                <a:ea typeface="Verdana" panose="020B0604030504040204" pitchFamily="34" charset="0"/>
              </a:rPr>
              <a:t>Buying long bonds at low or negative nominal interest and subsequently selling them back to the public with unexpected capital losses</a:t>
            </a:r>
          </a:p>
          <a:p>
            <a:r>
              <a:rPr lang="en-US" dirty="0">
                <a:latin typeface="Verdana" panose="020B0604030504040204" pitchFamily="34" charset="0"/>
                <a:ea typeface="Verdana" panose="020B0604030504040204" pitchFamily="34" charset="0"/>
              </a:rPr>
              <a:t>Two possibilities:</a:t>
            </a:r>
          </a:p>
          <a:p>
            <a:pPr marL="0" indent="0">
              <a:buNone/>
            </a:pPr>
            <a:r>
              <a:rPr lang="en-US" dirty="0">
                <a:latin typeface="Verdana" panose="020B0604030504040204" pitchFamily="34" charset="0"/>
                <a:ea typeface="Verdana" panose="020B0604030504040204" pitchFamily="34" charset="0"/>
              </a:rPr>
              <a:t>     1) The economic recovery raises income and real wealth enough to absorb the monetary transfers as permanent additions to the public's desired stock of monetary assets. The public would save the monetary transfers to the extent that it expected this outcome.</a:t>
            </a:r>
          </a:p>
          <a:p>
            <a:pPr marL="0" indent="0">
              <a:buNone/>
            </a:pPr>
            <a:r>
              <a:rPr lang="en-US" dirty="0">
                <a:latin typeface="Verdana" panose="020B0604030504040204" pitchFamily="34" charset="0"/>
                <a:ea typeface="Verdana" panose="020B0604030504040204" pitchFamily="34" charset="0"/>
              </a:rPr>
              <a:t>     2) The public's demand for money does not rise to absorb the monetary transfers after the economy recovers. Particularly for a central bank committed to price stability, the public could expect any excess (inflationary) monetary transfers to be reversed.</a:t>
            </a:r>
          </a:p>
        </p:txBody>
      </p:sp>
      <p:sp>
        <p:nvSpPr>
          <p:cNvPr id="5" name="等腰三角形 4">
            <a:extLst>
              <a:ext uri="{FF2B5EF4-FFF2-40B4-BE49-F238E27FC236}">
                <a16:creationId xmlns:a16="http://schemas.microsoft.com/office/drawing/2014/main" id="{94559593-D1D4-4982-82CA-7920D434C00E}"/>
              </a:ext>
            </a:extLst>
          </p:cNvPr>
          <p:cNvSpPr/>
          <p:nvPr/>
        </p:nvSpPr>
        <p:spPr>
          <a:xfrm rot="10800000">
            <a:off x="1034320" y="5098995"/>
            <a:ext cx="7465101" cy="314793"/>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05375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Further Reversal of Monetary Transfers</a:t>
            </a: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a:xfrm>
            <a:off x="677334" y="4060678"/>
            <a:ext cx="8596668" cy="3880773"/>
          </a:xfrm>
        </p:spPr>
        <p:txBody>
          <a:bodyPr/>
          <a:lstStyle/>
          <a:p>
            <a:r>
              <a:rPr lang="en-US" dirty="0">
                <a:latin typeface="Verdana" panose="020B0604030504040204" pitchFamily="34" charset="0"/>
                <a:ea typeface="Verdana" panose="020B0604030504040204" pitchFamily="34" charset="0"/>
              </a:rPr>
              <a:t>The need to reverse monetary transfers by selling short-term bonds or by reversing open market purchases of long bonds with unexpected capital losses has consequences for the credibility of quantitative policy. Moreover, either of the above operations results in a permanent increase of government debt in the hands of the public. </a:t>
            </a:r>
          </a:p>
        </p:txBody>
      </p:sp>
      <p:sp>
        <p:nvSpPr>
          <p:cNvPr id="5" name="内容占位符 2">
            <a:extLst>
              <a:ext uri="{FF2B5EF4-FFF2-40B4-BE49-F238E27FC236}">
                <a16:creationId xmlns:a16="http://schemas.microsoft.com/office/drawing/2014/main" id="{39EA06CD-F657-450E-9645-4071FAE153F2}"/>
              </a:ext>
            </a:extLst>
          </p:cNvPr>
          <p:cNvSpPr txBox="1">
            <a:spLocks/>
          </p:cNvSpPr>
          <p:nvPr/>
        </p:nvSpPr>
        <p:spPr>
          <a:xfrm>
            <a:off x="677334" y="1823310"/>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Verdana" panose="020B0604030504040204" pitchFamily="34" charset="0"/>
                <a:ea typeface="Verdana" panose="020B0604030504040204" pitchFamily="34" charset="0"/>
              </a:rPr>
              <a:t>The government could temporarily increase taxes relative to spending. In this case the public would pay the temporarily higher taxes with the transfers it had saved. </a:t>
            </a:r>
          </a:p>
          <a:p>
            <a:r>
              <a:rPr lang="en-US" dirty="0">
                <a:latin typeface="Verdana" panose="020B0604030504040204" pitchFamily="34" charset="0"/>
                <a:ea typeface="Verdana" panose="020B0604030504040204" pitchFamily="34" charset="0"/>
              </a:rPr>
              <a:t>Alternatively, the central bank could sell securities, in which case the public would receive a stream of interest payments matched by an offsetting stream of higher taxes.</a:t>
            </a:r>
          </a:p>
        </p:txBody>
      </p:sp>
      <p:sp>
        <p:nvSpPr>
          <p:cNvPr id="6" name="等腰三角形 5">
            <a:extLst>
              <a:ext uri="{FF2B5EF4-FFF2-40B4-BE49-F238E27FC236}">
                <a16:creationId xmlns:a16="http://schemas.microsoft.com/office/drawing/2014/main" id="{602157A5-2E6E-4D0D-86BC-E97F5CE45F00}"/>
              </a:ext>
            </a:extLst>
          </p:cNvPr>
          <p:cNvSpPr/>
          <p:nvPr/>
        </p:nvSpPr>
        <p:spPr>
          <a:xfrm rot="10800000">
            <a:off x="1311638" y="3763696"/>
            <a:ext cx="7465101" cy="314793"/>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99864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3438A3-F03E-48D4-8B84-1A8A9F95F5E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Conclusion</a:t>
            </a:r>
          </a:p>
        </p:txBody>
      </p:sp>
      <p:sp>
        <p:nvSpPr>
          <p:cNvPr id="3" name="内容占位符 2">
            <a:extLst>
              <a:ext uri="{FF2B5EF4-FFF2-40B4-BE49-F238E27FC236}">
                <a16:creationId xmlns:a16="http://schemas.microsoft.com/office/drawing/2014/main" id="{2F27CA2A-EC3E-48E1-AD52-5553AB3ABD7B}"/>
              </a:ext>
            </a:extLst>
          </p:cNvPr>
          <p:cNvSpPr>
            <a:spLocks noGrp="1"/>
          </p:cNvSpPr>
          <p:nvPr>
            <p:ph idx="1"/>
          </p:nvPr>
        </p:nvSpPr>
        <p:spPr>
          <a:xfrm>
            <a:off x="677334" y="1566473"/>
            <a:ext cx="8596668" cy="4864634"/>
          </a:xfrm>
        </p:spPr>
        <p:txBody>
          <a:bodyPr>
            <a:normAutofit fontScale="92500"/>
          </a:bodyPr>
          <a:lstStyle/>
          <a:p>
            <a:r>
              <a:rPr lang="en-US" sz="1600" dirty="0">
                <a:latin typeface="Verdana" panose="020B0604030504040204" pitchFamily="34" charset="0"/>
                <a:ea typeface="Verdana" panose="020B0604030504040204" pitchFamily="34" charset="0"/>
              </a:rPr>
              <a:t>Three options for overcoming the zero bound on interest rate policy: a carry tax on money, open market operations in long bonds, and monetary transfers. It is explained how a variable carry tax on electronic bank reserves could allow a central bank to target negative nominal interest rates. When short-term interest rates are pressed against the cost-of-carry floor, the carry tax would anchor the short end of the yield curve much as the intended federal funds rate does today in the United States. A carry tax on currency could supplement the carry tax on electronic reserves by creating more leeway to make interest rates negative. </a:t>
            </a:r>
          </a:p>
          <a:p>
            <a:r>
              <a:rPr lang="en-US" sz="1600" dirty="0">
                <a:latin typeface="Verdana" panose="020B0604030504040204" pitchFamily="34" charset="0"/>
                <a:ea typeface="Verdana" panose="020B0604030504040204" pitchFamily="34" charset="0"/>
              </a:rPr>
              <a:t>It is later discussed how quantitative policy open market purchases and monetary transfers could stimulate spending at the interest rate floor by creating liquidity broadly defined. I described in some detail how quantitative policy could act independently of interest rate policy through a portfolio rebalancing channel and a credit channel of monetary transmission. The need for a central bank to drain money (by reversing monetary transfers or by selling long bonds with unexpected capital losses) to stabilize the price level after an economy recovers could greatly increase government debt in the hands of the public. I identified the perceived burden of this additional public debt as a potential cost of using quantitative policy to stimulate spending. I also pointed out that a central bank would need more fiscal sup-port than usual from the Treasury to effectively pursue quantitative monetary policy at the interest rate floor. </a:t>
            </a:r>
          </a:p>
        </p:txBody>
      </p:sp>
    </p:spTree>
    <p:extLst>
      <p:ext uri="{BB962C8B-B14F-4D97-AF65-F5344CB8AC3E}">
        <p14:creationId xmlns:p14="http://schemas.microsoft.com/office/powerpoint/2010/main" val="1368486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DEE938-06BA-4818-BC9E-CD51B00E9876}"/>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My</a:t>
            </a:r>
            <a:r>
              <a:rPr lang="zh-CN" altLang="en-US" dirty="0">
                <a:latin typeface="Verdana" panose="020B0604030504040204" pitchFamily="34" charset="0"/>
              </a:rPr>
              <a:t> </a:t>
            </a:r>
            <a:r>
              <a:rPr lang="en-US" altLang="zh-CN" dirty="0">
                <a:latin typeface="Verdana" panose="020B0604030504040204" pitchFamily="34" charset="0"/>
                <a:ea typeface="Verdana" panose="020B0604030504040204" pitchFamily="34" charset="0"/>
              </a:rPr>
              <a:t>perspective</a:t>
            </a:r>
            <a:endParaRPr lang="en-US" dirty="0">
              <a:latin typeface="Verdana" panose="020B0604030504040204" pitchFamily="34" charset="0"/>
              <a:ea typeface="Verdana" panose="020B0604030504040204" pitchFamily="34" charset="0"/>
            </a:endParaRPr>
          </a:p>
        </p:txBody>
      </p:sp>
      <p:sp>
        <p:nvSpPr>
          <p:cNvPr id="3" name="内容占位符 2">
            <a:extLst>
              <a:ext uri="{FF2B5EF4-FFF2-40B4-BE49-F238E27FC236}">
                <a16:creationId xmlns:a16="http://schemas.microsoft.com/office/drawing/2014/main" id="{A024BCA9-9781-47EB-8BD9-67D0B04B7332}"/>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Hard to take in practices</a:t>
            </a:r>
          </a:p>
          <a:p>
            <a:r>
              <a:rPr lang="en-US" dirty="0">
                <a:latin typeface="Verdana" panose="020B0604030504040204" pitchFamily="34" charset="0"/>
                <a:ea typeface="Verdana" panose="020B0604030504040204" pitchFamily="34" charset="0"/>
              </a:rPr>
              <a:t>Hard for politicians to announce a costly system building process in his/her tenor</a:t>
            </a:r>
          </a:p>
          <a:p>
            <a:r>
              <a:rPr lang="en-US" dirty="0">
                <a:latin typeface="Verdana" panose="020B0604030504040204" pitchFamily="34" charset="0"/>
                <a:ea typeface="Verdana" panose="020B0604030504040204" pitchFamily="34" charset="0"/>
              </a:rPr>
              <a:t>Hard to educate the public</a:t>
            </a:r>
          </a:p>
          <a:p>
            <a:r>
              <a:rPr lang="en-US" dirty="0">
                <a:latin typeface="Verdana" panose="020B0604030504040204" pitchFamily="34" charset="0"/>
                <a:ea typeface="Verdana" panose="020B0604030504040204" pitchFamily="34" charset="0"/>
              </a:rPr>
              <a:t>Lead to further analysis</a:t>
            </a:r>
          </a:p>
        </p:txBody>
      </p:sp>
    </p:spTree>
    <p:extLst>
      <p:ext uri="{BB962C8B-B14F-4D97-AF65-F5344CB8AC3E}">
        <p14:creationId xmlns:p14="http://schemas.microsoft.com/office/powerpoint/2010/main" val="1799802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8F2C242-E440-4A01-8295-4BEFCFB54700}"/>
              </a:ext>
            </a:extLst>
          </p:cNvPr>
          <p:cNvSpPr>
            <a:spLocks noGrp="1"/>
          </p:cNvSpPr>
          <p:nvPr>
            <p:ph type="title"/>
          </p:nvPr>
        </p:nvSpPr>
        <p:spPr>
          <a:xfrm>
            <a:off x="677334" y="2858125"/>
            <a:ext cx="8596668" cy="1320800"/>
          </a:xfrm>
        </p:spPr>
        <p:txBody>
          <a:bodyPr/>
          <a:lstStyle/>
          <a:p>
            <a:pPr algn="ctr"/>
            <a:r>
              <a:rPr lang="en-US" dirty="0">
                <a:latin typeface="Verdana" panose="020B0604030504040204" pitchFamily="34" charset="0"/>
                <a:ea typeface="Verdana" panose="020B0604030504040204" pitchFamily="34" charset="0"/>
              </a:rPr>
              <a:t>Thank you!</a:t>
            </a:r>
          </a:p>
        </p:txBody>
      </p:sp>
    </p:spTree>
    <p:extLst>
      <p:ext uri="{BB962C8B-B14F-4D97-AF65-F5344CB8AC3E}">
        <p14:creationId xmlns:p14="http://schemas.microsoft.com/office/powerpoint/2010/main" val="21680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3335FB-C13B-440B-83AC-C7F6E04F0AB6}"/>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Abstract</a:t>
            </a:r>
          </a:p>
        </p:txBody>
      </p:sp>
      <p:sp>
        <p:nvSpPr>
          <p:cNvPr id="3" name="内容占位符 2">
            <a:extLst>
              <a:ext uri="{FF2B5EF4-FFF2-40B4-BE49-F238E27FC236}">
                <a16:creationId xmlns:a16="http://schemas.microsoft.com/office/drawing/2014/main" id="{A63375E1-CF1B-4240-9CAA-DE13B9EE9F2D}"/>
              </a:ext>
            </a:extLst>
          </p:cNvPr>
          <p:cNvSpPr>
            <a:spLocks noGrp="1"/>
          </p:cNvSpPr>
          <p:nvPr>
            <p:ph idx="1"/>
          </p:nvPr>
        </p:nvSpPr>
        <p:spPr/>
        <p:txBody>
          <a:bodyPr/>
          <a:lstStyle/>
          <a:p>
            <a:r>
              <a:rPr lang="en-US" dirty="0">
                <a:solidFill>
                  <a:schemeClr val="bg2">
                    <a:lumMod val="75000"/>
                  </a:schemeClr>
                </a:solidFill>
                <a:latin typeface="Verdana" panose="020B0604030504040204" pitchFamily="34" charset="0"/>
                <a:ea typeface="Verdana" panose="020B0604030504040204" pitchFamily="34" charset="0"/>
              </a:rPr>
              <a:t>The paper proposes three options for overcoming the zero bound on interest rate policy: a carry tax on money, open market operations in long bonds, and monetary transfers. A variable carry tax on electronic bank reserves could enable a central bank to target negative nominal interest rates. A carry tax could be imposed on currency to create more leeway to make interest rates negative. Quantitative policy monetary transfers and open market purchases of long bonds could stimulate the economy by creating liquidity broadly defined. A central bank needs more fiscal support than usual from the Treasury to pursue quantitative policy at the interest rate floor.</a:t>
            </a:r>
          </a:p>
        </p:txBody>
      </p:sp>
    </p:spTree>
    <p:extLst>
      <p:ext uri="{BB962C8B-B14F-4D97-AF65-F5344CB8AC3E}">
        <p14:creationId xmlns:p14="http://schemas.microsoft.com/office/powerpoint/2010/main" val="871858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759B28-A803-4791-9831-04218A3E854C}"/>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Clarification</a:t>
            </a:r>
          </a:p>
        </p:txBody>
      </p:sp>
      <p:sp>
        <p:nvSpPr>
          <p:cNvPr id="3" name="内容占位符 2">
            <a:extLst>
              <a:ext uri="{FF2B5EF4-FFF2-40B4-BE49-F238E27FC236}">
                <a16:creationId xmlns:a16="http://schemas.microsoft.com/office/drawing/2014/main" id="{65998B01-915D-40E8-810D-1891A8E2E2DF}"/>
              </a:ext>
            </a:extLst>
          </p:cNvPr>
          <p:cNvSpPr>
            <a:spLocks noGrp="1"/>
          </p:cNvSpPr>
          <p:nvPr>
            <p:ph idx="1"/>
          </p:nvPr>
        </p:nvSpPr>
        <p:spPr>
          <a:xfrm>
            <a:off x="677334" y="2160590"/>
            <a:ext cx="8596668" cy="462690"/>
          </a:xfrm>
        </p:spPr>
        <p:txBody>
          <a:bodyPr/>
          <a:lstStyle/>
          <a:p>
            <a:r>
              <a:rPr lang="en-US" dirty="0">
                <a:latin typeface="Verdana" panose="020B0604030504040204" pitchFamily="34" charset="0"/>
                <a:ea typeface="Verdana" panose="020B0604030504040204" pitchFamily="34" charset="0"/>
              </a:rPr>
              <a:t>What is the Zero Bound? </a:t>
            </a:r>
          </a:p>
          <a:p>
            <a:pPr marL="0" indent="0">
              <a:buNone/>
            </a:pPr>
            <a:endParaRPr lang="en-US" dirty="0">
              <a:latin typeface="Verdana" panose="020B0604030504040204" pitchFamily="34" charset="0"/>
              <a:ea typeface="Verdana" panose="020B0604030504040204" pitchFamily="34" charset="0"/>
            </a:endParaRPr>
          </a:p>
        </p:txBody>
      </p:sp>
      <p:sp>
        <p:nvSpPr>
          <p:cNvPr id="4" name="文本框 3">
            <a:extLst>
              <a:ext uri="{FF2B5EF4-FFF2-40B4-BE49-F238E27FC236}">
                <a16:creationId xmlns:a16="http://schemas.microsoft.com/office/drawing/2014/main" id="{9A5298DC-C753-45E2-B275-741E4BF5DF9B}"/>
              </a:ext>
            </a:extLst>
          </p:cNvPr>
          <p:cNvSpPr txBox="1"/>
          <p:nvPr/>
        </p:nvSpPr>
        <p:spPr>
          <a:xfrm>
            <a:off x="1049311" y="2713220"/>
            <a:ext cx="7644984" cy="1200329"/>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With zero expected inflation, the zero bound on nominal interest rates implies that expected real interest rates cannot be negative</a:t>
            </a:r>
          </a:p>
          <a:p>
            <a:endParaRPr lang="en-US" dirty="0">
              <a:latin typeface="Verdana" panose="020B0604030504040204" pitchFamily="34" charset="0"/>
              <a:ea typeface="Verdana" panose="020B0604030504040204" pitchFamily="34" charset="0"/>
            </a:endParaRPr>
          </a:p>
        </p:txBody>
      </p:sp>
      <p:sp>
        <p:nvSpPr>
          <p:cNvPr id="5" name="内容占位符 2">
            <a:extLst>
              <a:ext uri="{FF2B5EF4-FFF2-40B4-BE49-F238E27FC236}">
                <a16:creationId xmlns:a16="http://schemas.microsoft.com/office/drawing/2014/main" id="{AA7C5487-AB1A-4AF2-8A47-92FCC8AD83D3}"/>
              </a:ext>
            </a:extLst>
          </p:cNvPr>
          <p:cNvSpPr txBox="1">
            <a:spLocks/>
          </p:cNvSpPr>
          <p:nvPr/>
        </p:nvSpPr>
        <p:spPr>
          <a:xfrm>
            <a:off x="677334" y="3622130"/>
            <a:ext cx="8596668" cy="46269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Verdana" panose="020B0604030504040204" pitchFamily="34" charset="0"/>
                <a:ea typeface="Verdana" panose="020B0604030504040204" pitchFamily="34" charset="0"/>
              </a:rPr>
              <a:t>Why is the Zero Bound a problem? </a:t>
            </a:r>
          </a:p>
          <a:p>
            <a:pPr marL="0" indent="0">
              <a:buFont typeface="Wingdings 3" charset="2"/>
              <a:buNone/>
            </a:pPr>
            <a:endParaRPr lang="en-US" dirty="0">
              <a:latin typeface="Verdana" panose="020B0604030504040204" pitchFamily="34" charset="0"/>
              <a:ea typeface="Verdana" panose="020B0604030504040204" pitchFamily="34" charset="0"/>
            </a:endParaRPr>
          </a:p>
        </p:txBody>
      </p:sp>
      <p:sp>
        <p:nvSpPr>
          <p:cNvPr id="6" name="文本框 5">
            <a:extLst>
              <a:ext uri="{FF2B5EF4-FFF2-40B4-BE49-F238E27FC236}">
                <a16:creationId xmlns:a16="http://schemas.microsoft.com/office/drawing/2014/main" id="{112DDBC5-475D-4F0F-80F9-C051C6DFE05D}"/>
              </a:ext>
            </a:extLst>
          </p:cNvPr>
          <p:cNvSpPr txBox="1"/>
          <p:nvPr/>
        </p:nvSpPr>
        <p:spPr>
          <a:xfrm>
            <a:off x="1049311" y="4174760"/>
            <a:ext cx="7644984" cy="923330"/>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Real interest rates must fluctuate to stabilize the economy over the business cycle. During financial deflation and recession, stimulate spending.  </a:t>
            </a:r>
          </a:p>
        </p:txBody>
      </p:sp>
    </p:spTree>
    <p:extLst>
      <p:ext uri="{BB962C8B-B14F-4D97-AF65-F5344CB8AC3E}">
        <p14:creationId xmlns:p14="http://schemas.microsoft.com/office/powerpoint/2010/main" val="305551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Literature Review</a:t>
            </a:r>
          </a:p>
        </p:txBody>
      </p:sp>
      <p:sp>
        <p:nvSpPr>
          <p:cNvPr id="3" name="内容占位符 2">
            <a:extLst>
              <a:ext uri="{FF2B5EF4-FFF2-40B4-BE49-F238E27FC236}">
                <a16:creationId xmlns:a16="http://schemas.microsoft.com/office/drawing/2014/main" id="{71C202D1-3AEB-4A73-B2F2-ADA76542C10A}"/>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Fisher (1930) - If a commodity could be stored </a:t>
            </a:r>
            <a:r>
              <a:rPr lang="en-US" dirty="0" err="1">
                <a:latin typeface="Verdana" panose="020B0604030504040204" pitchFamily="34" charset="0"/>
                <a:ea typeface="Verdana" panose="020B0604030504040204" pitchFamily="34" charset="0"/>
              </a:rPr>
              <a:t>costlessly</a:t>
            </a:r>
            <a:r>
              <a:rPr lang="en-US" dirty="0">
                <a:latin typeface="Verdana" panose="020B0604030504040204" pitchFamily="34" charset="0"/>
                <a:ea typeface="Verdana" panose="020B0604030504040204" pitchFamily="34" charset="0"/>
              </a:rPr>
              <a:t> over time, then the rate of interest in units of that commodity could never fall below zero</a:t>
            </a:r>
          </a:p>
          <a:p>
            <a:r>
              <a:rPr lang="en-US" dirty="0">
                <a:latin typeface="Verdana" panose="020B0604030504040204" pitchFamily="34" charset="0"/>
                <a:ea typeface="Verdana" panose="020B0604030504040204" pitchFamily="34" charset="0"/>
              </a:rPr>
              <a:t>Summers (1991,1996) and Fischer (1996) - Central banks should target inflation in a range as high as 3 percent per year so that the inflation premium would make room for nominal interest rates fall an additional three percentage points before hitting the zero bound. </a:t>
            </a:r>
          </a:p>
        </p:txBody>
      </p:sp>
    </p:spTree>
    <p:extLst>
      <p:ext uri="{BB962C8B-B14F-4D97-AF65-F5344CB8AC3E}">
        <p14:creationId xmlns:p14="http://schemas.microsoft.com/office/powerpoint/2010/main" val="397943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Framework</a:t>
            </a:r>
          </a:p>
        </p:txBody>
      </p:sp>
      <p:grpSp>
        <p:nvGrpSpPr>
          <p:cNvPr id="56" name="Group 2">
            <a:extLst>
              <a:ext uri="{FF2B5EF4-FFF2-40B4-BE49-F238E27FC236}">
                <a16:creationId xmlns:a16="http://schemas.microsoft.com/office/drawing/2014/main" id="{5A18B955-9BDF-40A3-A5A9-9AF8F25EB3D6}"/>
              </a:ext>
            </a:extLst>
          </p:cNvPr>
          <p:cNvGrpSpPr/>
          <p:nvPr/>
        </p:nvGrpSpPr>
        <p:grpSpPr>
          <a:xfrm>
            <a:off x="921108" y="1311201"/>
            <a:ext cx="8042397" cy="4371598"/>
            <a:chOff x="1247807" y="2451272"/>
            <a:chExt cx="8042397" cy="4371598"/>
          </a:xfrm>
        </p:grpSpPr>
        <p:sp>
          <p:nvSpPr>
            <p:cNvPr id="57" name="Freeform 74">
              <a:extLst>
                <a:ext uri="{FF2B5EF4-FFF2-40B4-BE49-F238E27FC236}">
                  <a16:creationId xmlns:a16="http://schemas.microsoft.com/office/drawing/2014/main" id="{60EE24DD-512B-4C4A-97E8-49DA6FFEE83F}"/>
                </a:ext>
              </a:extLst>
            </p:cNvPr>
            <p:cNvSpPr/>
            <p:nvPr/>
          </p:nvSpPr>
          <p:spPr>
            <a:xfrm>
              <a:off x="4076416" y="3065592"/>
              <a:ext cx="1135380" cy="1874520"/>
            </a:xfrm>
            <a:custGeom>
              <a:avLst/>
              <a:gdLst>
                <a:gd name="connsiteX0" fmla="*/ 403860 w 1135380"/>
                <a:gd name="connsiteY0" fmla="*/ 0 h 1790700"/>
                <a:gd name="connsiteX1" fmla="*/ 403860 w 1135380"/>
                <a:gd name="connsiteY1" fmla="*/ 0 h 1790700"/>
                <a:gd name="connsiteX2" fmla="*/ 0 w 1135380"/>
                <a:gd name="connsiteY2" fmla="*/ 1744980 h 1790700"/>
                <a:gd name="connsiteX3" fmla="*/ 777240 w 1135380"/>
                <a:gd name="connsiteY3" fmla="*/ 1790700 h 1790700"/>
                <a:gd name="connsiteX4" fmla="*/ 1135380 w 1135380"/>
                <a:gd name="connsiteY4" fmla="*/ 15240 h 1790700"/>
                <a:gd name="connsiteX5" fmla="*/ 403860 w 1135380"/>
                <a:gd name="connsiteY5" fmla="*/ 0 h 1790700"/>
                <a:gd name="connsiteX0" fmla="*/ 403860 w 1135380"/>
                <a:gd name="connsiteY0" fmla="*/ 0 h 1874520"/>
                <a:gd name="connsiteX1" fmla="*/ 403860 w 1135380"/>
                <a:gd name="connsiteY1" fmla="*/ 0 h 1874520"/>
                <a:gd name="connsiteX2" fmla="*/ 0 w 1135380"/>
                <a:gd name="connsiteY2" fmla="*/ 1744980 h 1874520"/>
                <a:gd name="connsiteX3" fmla="*/ 670560 w 1135380"/>
                <a:gd name="connsiteY3" fmla="*/ 1874520 h 1874520"/>
                <a:gd name="connsiteX4" fmla="*/ 1135380 w 1135380"/>
                <a:gd name="connsiteY4" fmla="*/ 15240 h 1874520"/>
                <a:gd name="connsiteX5" fmla="*/ 403860 w 1135380"/>
                <a:gd name="connsiteY5" fmla="*/ 0 h 1874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5380" h="1874520">
                  <a:moveTo>
                    <a:pt x="403860" y="0"/>
                  </a:moveTo>
                  <a:lnTo>
                    <a:pt x="403860" y="0"/>
                  </a:lnTo>
                  <a:lnTo>
                    <a:pt x="0" y="1744980"/>
                  </a:lnTo>
                  <a:lnTo>
                    <a:pt x="670560" y="1874520"/>
                  </a:lnTo>
                  <a:lnTo>
                    <a:pt x="1135380" y="15240"/>
                  </a:lnTo>
                  <a:lnTo>
                    <a:pt x="403860" y="0"/>
                  </a:lnTo>
                  <a:close/>
                </a:path>
              </a:pathLst>
            </a:custGeom>
            <a:solidFill>
              <a:schemeClr val="accent5"/>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58" name="Freeform 75">
              <a:extLst>
                <a:ext uri="{FF2B5EF4-FFF2-40B4-BE49-F238E27FC236}">
                  <a16:creationId xmlns:a16="http://schemas.microsoft.com/office/drawing/2014/main" id="{A49A9BF4-F013-4BF9-9CF3-A54EAE37D2D8}"/>
                </a:ext>
              </a:extLst>
            </p:cNvPr>
            <p:cNvSpPr/>
            <p:nvPr/>
          </p:nvSpPr>
          <p:spPr>
            <a:xfrm>
              <a:off x="3967194" y="3732342"/>
              <a:ext cx="782003" cy="1212532"/>
            </a:xfrm>
            <a:custGeom>
              <a:avLst/>
              <a:gdLst>
                <a:gd name="connsiteX0" fmla="*/ 266700 w 731520"/>
                <a:gd name="connsiteY0" fmla="*/ 0 h 1196340"/>
                <a:gd name="connsiteX1" fmla="*/ 731520 w 731520"/>
                <a:gd name="connsiteY1" fmla="*/ 1196340 h 1196340"/>
                <a:gd name="connsiteX2" fmla="*/ 0 w 731520"/>
                <a:gd name="connsiteY2" fmla="*/ 1196340 h 1196340"/>
                <a:gd name="connsiteX3" fmla="*/ 266700 w 731520"/>
                <a:gd name="connsiteY3" fmla="*/ 0 h 1196340"/>
                <a:gd name="connsiteX0" fmla="*/ 266700 w 739140"/>
                <a:gd name="connsiteY0" fmla="*/ 0 h 1226820"/>
                <a:gd name="connsiteX1" fmla="*/ 739140 w 739140"/>
                <a:gd name="connsiteY1" fmla="*/ 1226820 h 1226820"/>
                <a:gd name="connsiteX2" fmla="*/ 0 w 739140"/>
                <a:gd name="connsiteY2" fmla="*/ 1196340 h 1226820"/>
                <a:gd name="connsiteX3" fmla="*/ 266700 w 739140"/>
                <a:gd name="connsiteY3" fmla="*/ 0 h 1226820"/>
                <a:gd name="connsiteX0" fmla="*/ 266700 w 753428"/>
                <a:gd name="connsiteY0" fmla="*/ 0 h 1241107"/>
                <a:gd name="connsiteX1" fmla="*/ 753428 w 753428"/>
                <a:gd name="connsiteY1" fmla="*/ 1241107 h 1241107"/>
                <a:gd name="connsiteX2" fmla="*/ 0 w 753428"/>
                <a:gd name="connsiteY2" fmla="*/ 1196340 h 1241107"/>
                <a:gd name="connsiteX3" fmla="*/ 266700 w 753428"/>
                <a:gd name="connsiteY3" fmla="*/ 0 h 1241107"/>
                <a:gd name="connsiteX0" fmla="*/ 266700 w 758190"/>
                <a:gd name="connsiteY0" fmla="*/ 0 h 1226819"/>
                <a:gd name="connsiteX1" fmla="*/ 758190 w 758190"/>
                <a:gd name="connsiteY1" fmla="*/ 1226819 h 1226819"/>
                <a:gd name="connsiteX2" fmla="*/ 0 w 758190"/>
                <a:gd name="connsiteY2" fmla="*/ 1196340 h 1226819"/>
                <a:gd name="connsiteX3" fmla="*/ 266700 w 758190"/>
                <a:gd name="connsiteY3" fmla="*/ 0 h 1226819"/>
                <a:gd name="connsiteX0" fmla="*/ 278607 w 758190"/>
                <a:gd name="connsiteY0" fmla="*/ 0 h 1212532"/>
                <a:gd name="connsiteX1" fmla="*/ 758190 w 758190"/>
                <a:gd name="connsiteY1" fmla="*/ 1212532 h 1212532"/>
                <a:gd name="connsiteX2" fmla="*/ 0 w 758190"/>
                <a:gd name="connsiteY2" fmla="*/ 1182053 h 1212532"/>
                <a:gd name="connsiteX3" fmla="*/ 278607 w 758190"/>
                <a:gd name="connsiteY3" fmla="*/ 0 h 1212532"/>
                <a:gd name="connsiteX0" fmla="*/ 302420 w 782003"/>
                <a:gd name="connsiteY0" fmla="*/ 0 h 1212532"/>
                <a:gd name="connsiteX1" fmla="*/ 782003 w 782003"/>
                <a:gd name="connsiteY1" fmla="*/ 1212532 h 1212532"/>
                <a:gd name="connsiteX2" fmla="*/ 0 w 782003"/>
                <a:gd name="connsiteY2" fmla="*/ 1184434 h 1212532"/>
                <a:gd name="connsiteX3" fmla="*/ 302420 w 782003"/>
                <a:gd name="connsiteY3" fmla="*/ 0 h 1212532"/>
              </a:gdLst>
              <a:ahLst/>
              <a:cxnLst>
                <a:cxn ang="0">
                  <a:pos x="connsiteX0" y="connsiteY0"/>
                </a:cxn>
                <a:cxn ang="0">
                  <a:pos x="connsiteX1" y="connsiteY1"/>
                </a:cxn>
                <a:cxn ang="0">
                  <a:pos x="connsiteX2" y="connsiteY2"/>
                </a:cxn>
                <a:cxn ang="0">
                  <a:pos x="connsiteX3" y="connsiteY3"/>
                </a:cxn>
              </a:cxnLst>
              <a:rect l="l" t="t" r="r" b="b"/>
              <a:pathLst>
                <a:path w="782003" h="1212532">
                  <a:moveTo>
                    <a:pt x="302420" y="0"/>
                  </a:moveTo>
                  <a:lnTo>
                    <a:pt x="782003" y="1212532"/>
                  </a:lnTo>
                  <a:lnTo>
                    <a:pt x="0" y="1184434"/>
                  </a:lnTo>
                  <a:lnTo>
                    <a:pt x="302420" y="0"/>
                  </a:lnTo>
                  <a:close/>
                </a:path>
              </a:pathLst>
            </a:custGeom>
            <a:solidFill>
              <a:schemeClr val="accent3">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59" name="Freeform 76">
              <a:extLst>
                <a:ext uri="{FF2B5EF4-FFF2-40B4-BE49-F238E27FC236}">
                  <a16:creationId xmlns:a16="http://schemas.microsoft.com/office/drawing/2014/main" id="{DDAD79A2-E033-4CB6-955C-FD16F35746F5}"/>
                </a:ext>
              </a:extLst>
            </p:cNvPr>
            <p:cNvSpPr/>
            <p:nvPr/>
          </p:nvSpPr>
          <p:spPr>
            <a:xfrm>
              <a:off x="3134394" y="3719482"/>
              <a:ext cx="1135380" cy="1874520"/>
            </a:xfrm>
            <a:custGeom>
              <a:avLst/>
              <a:gdLst>
                <a:gd name="connsiteX0" fmla="*/ 403860 w 1135380"/>
                <a:gd name="connsiteY0" fmla="*/ 0 h 1790700"/>
                <a:gd name="connsiteX1" fmla="*/ 403860 w 1135380"/>
                <a:gd name="connsiteY1" fmla="*/ 0 h 1790700"/>
                <a:gd name="connsiteX2" fmla="*/ 0 w 1135380"/>
                <a:gd name="connsiteY2" fmla="*/ 1744980 h 1790700"/>
                <a:gd name="connsiteX3" fmla="*/ 777240 w 1135380"/>
                <a:gd name="connsiteY3" fmla="*/ 1790700 h 1790700"/>
                <a:gd name="connsiteX4" fmla="*/ 1135380 w 1135380"/>
                <a:gd name="connsiteY4" fmla="*/ 15240 h 1790700"/>
                <a:gd name="connsiteX5" fmla="*/ 403860 w 1135380"/>
                <a:gd name="connsiteY5" fmla="*/ 0 h 1790700"/>
                <a:gd name="connsiteX0" fmla="*/ 403860 w 1135380"/>
                <a:gd name="connsiteY0" fmla="*/ 0 h 1874520"/>
                <a:gd name="connsiteX1" fmla="*/ 403860 w 1135380"/>
                <a:gd name="connsiteY1" fmla="*/ 0 h 1874520"/>
                <a:gd name="connsiteX2" fmla="*/ 0 w 1135380"/>
                <a:gd name="connsiteY2" fmla="*/ 1744980 h 1874520"/>
                <a:gd name="connsiteX3" fmla="*/ 670560 w 1135380"/>
                <a:gd name="connsiteY3" fmla="*/ 1874520 h 1874520"/>
                <a:gd name="connsiteX4" fmla="*/ 1135380 w 1135380"/>
                <a:gd name="connsiteY4" fmla="*/ 15240 h 1874520"/>
                <a:gd name="connsiteX5" fmla="*/ 403860 w 1135380"/>
                <a:gd name="connsiteY5" fmla="*/ 0 h 1874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5380" h="1874520">
                  <a:moveTo>
                    <a:pt x="403860" y="0"/>
                  </a:moveTo>
                  <a:lnTo>
                    <a:pt x="403860" y="0"/>
                  </a:lnTo>
                  <a:lnTo>
                    <a:pt x="0" y="1744980"/>
                  </a:lnTo>
                  <a:lnTo>
                    <a:pt x="670560" y="1874520"/>
                  </a:lnTo>
                  <a:lnTo>
                    <a:pt x="1135380" y="15240"/>
                  </a:lnTo>
                  <a:lnTo>
                    <a:pt x="403860" y="0"/>
                  </a:lnTo>
                  <a:close/>
                </a:path>
              </a:pathLst>
            </a:cu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60" name="Freeform 77">
              <a:extLst>
                <a:ext uri="{FF2B5EF4-FFF2-40B4-BE49-F238E27FC236}">
                  <a16:creationId xmlns:a16="http://schemas.microsoft.com/office/drawing/2014/main" id="{411F4DFD-5B21-4694-9865-871CA4FB61D8}"/>
                </a:ext>
              </a:extLst>
            </p:cNvPr>
            <p:cNvSpPr/>
            <p:nvPr/>
          </p:nvSpPr>
          <p:spPr>
            <a:xfrm>
              <a:off x="3022314" y="4382902"/>
              <a:ext cx="782003" cy="1212532"/>
            </a:xfrm>
            <a:custGeom>
              <a:avLst/>
              <a:gdLst>
                <a:gd name="connsiteX0" fmla="*/ 266700 w 731520"/>
                <a:gd name="connsiteY0" fmla="*/ 0 h 1196340"/>
                <a:gd name="connsiteX1" fmla="*/ 731520 w 731520"/>
                <a:gd name="connsiteY1" fmla="*/ 1196340 h 1196340"/>
                <a:gd name="connsiteX2" fmla="*/ 0 w 731520"/>
                <a:gd name="connsiteY2" fmla="*/ 1196340 h 1196340"/>
                <a:gd name="connsiteX3" fmla="*/ 266700 w 731520"/>
                <a:gd name="connsiteY3" fmla="*/ 0 h 1196340"/>
                <a:gd name="connsiteX0" fmla="*/ 266700 w 739140"/>
                <a:gd name="connsiteY0" fmla="*/ 0 h 1226820"/>
                <a:gd name="connsiteX1" fmla="*/ 739140 w 739140"/>
                <a:gd name="connsiteY1" fmla="*/ 1226820 h 1226820"/>
                <a:gd name="connsiteX2" fmla="*/ 0 w 739140"/>
                <a:gd name="connsiteY2" fmla="*/ 1196340 h 1226820"/>
                <a:gd name="connsiteX3" fmla="*/ 266700 w 739140"/>
                <a:gd name="connsiteY3" fmla="*/ 0 h 1226820"/>
                <a:gd name="connsiteX0" fmla="*/ 266700 w 753428"/>
                <a:gd name="connsiteY0" fmla="*/ 0 h 1241107"/>
                <a:gd name="connsiteX1" fmla="*/ 753428 w 753428"/>
                <a:gd name="connsiteY1" fmla="*/ 1241107 h 1241107"/>
                <a:gd name="connsiteX2" fmla="*/ 0 w 753428"/>
                <a:gd name="connsiteY2" fmla="*/ 1196340 h 1241107"/>
                <a:gd name="connsiteX3" fmla="*/ 266700 w 753428"/>
                <a:gd name="connsiteY3" fmla="*/ 0 h 1241107"/>
                <a:gd name="connsiteX0" fmla="*/ 266700 w 758190"/>
                <a:gd name="connsiteY0" fmla="*/ 0 h 1226819"/>
                <a:gd name="connsiteX1" fmla="*/ 758190 w 758190"/>
                <a:gd name="connsiteY1" fmla="*/ 1226819 h 1226819"/>
                <a:gd name="connsiteX2" fmla="*/ 0 w 758190"/>
                <a:gd name="connsiteY2" fmla="*/ 1196340 h 1226819"/>
                <a:gd name="connsiteX3" fmla="*/ 266700 w 758190"/>
                <a:gd name="connsiteY3" fmla="*/ 0 h 1226819"/>
                <a:gd name="connsiteX0" fmla="*/ 278607 w 758190"/>
                <a:gd name="connsiteY0" fmla="*/ 0 h 1212532"/>
                <a:gd name="connsiteX1" fmla="*/ 758190 w 758190"/>
                <a:gd name="connsiteY1" fmla="*/ 1212532 h 1212532"/>
                <a:gd name="connsiteX2" fmla="*/ 0 w 758190"/>
                <a:gd name="connsiteY2" fmla="*/ 1182053 h 1212532"/>
                <a:gd name="connsiteX3" fmla="*/ 278607 w 758190"/>
                <a:gd name="connsiteY3" fmla="*/ 0 h 1212532"/>
                <a:gd name="connsiteX0" fmla="*/ 302420 w 782003"/>
                <a:gd name="connsiteY0" fmla="*/ 0 h 1212532"/>
                <a:gd name="connsiteX1" fmla="*/ 782003 w 782003"/>
                <a:gd name="connsiteY1" fmla="*/ 1212532 h 1212532"/>
                <a:gd name="connsiteX2" fmla="*/ 0 w 782003"/>
                <a:gd name="connsiteY2" fmla="*/ 1184434 h 1212532"/>
                <a:gd name="connsiteX3" fmla="*/ 302420 w 782003"/>
                <a:gd name="connsiteY3" fmla="*/ 0 h 1212532"/>
              </a:gdLst>
              <a:ahLst/>
              <a:cxnLst>
                <a:cxn ang="0">
                  <a:pos x="connsiteX0" y="connsiteY0"/>
                </a:cxn>
                <a:cxn ang="0">
                  <a:pos x="connsiteX1" y="connsiteY1"/>
                </a:cxn>
                <a:cxn ang="0">
                  <a:pos x="connsiteX2" y="connsiteY2"/>
                </a:cxn>
                <a:cxn ang="0">
                  <a:pos x="connsiteX3" y="connsiteY3"/>
                </a:cxn>
              </a:cxnLst>
              <a:rect l="l" t="t" r="r" b="b"/>
              <a:pathLst>
                <a:path w="782003" h="1212532">
                  <a:moveTo>
                    <a:pt x="302420" y="0"/>
                  </a:moveTo>
                  <a:lnTo>
                    <a:pt x="782003" y="1212532"/>
                  </a:lnTo>
                  <a:lnTo>
                    <a:pt x="0" y="1184434"/>
                  </a:lnTo>
                  <a:lnTo>
                    <a:pt x="302420" y="0"/>
                  </a:lnTo>
                  <a:close/>
                </a:path>
              </a:pathLst>
            </a:custGeom>
            <a:solidFill>
              <a:schemeClr val="accent6"/>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61" name="Freeform 78">
              <a:extLst>
                <a:ext uri="{FF2B5EF4-FFF2-40B4-BE49-F238E27FC236}">
                  <a16:creationId xmlns:a16="http://schemas.microsoft.com/office/drawing/2014/main" id="{8643C9BD-8D5C-4B60-9A08-7BFEDB2DB3DD}"/>
                </a:ext>
              </a:extLst>
            </p:cNvPr>
            <p:cNvSpPr/>
            <p:nvPr/>
          </p:nvSpPr>
          <p:spPr>
            <a:xfrm>
              <a:off x="2182528" y="4368614"/>
              <a:ext cx="1135380" cy="1874520"/>
            </a:xfrm>
            <a:custGeom>
              <a:avLst/>
              <a:gdLst>
                <a:gd name="connsiteX0" fmla="*/ 403860 w 1135380"/>
                <a:gd name="connsiteY0" fmla="*/ 0 h 1790700"/>
                <a:gd name="connsiteX1" fmla="*/ 403860 w 1135380"/>
                <a:gd name="connsiteY1" fmla="*/ 0 h 1790700"/>
                <a:gd name="connsiteX2" fmla="*/ 0 w 1135380"/>
                <a:gd name="connsiteY2" fmla="*/ 1744980 h 1790700"/>
                <a:gd name="connsiteX3" fmla="*/ 777240 w 1135380"/>
                <a:gd name="connsiteY3" fmla="*/ 1790700 h 1790700"/>
                <a:gd name="connsiteX4" fmla="*/ 1135380 w 1135380"/>
                <a:gd name="connsiteY4" fmla="*/ 15240 h 1790700"/>
                <a:gd name="connsiteX5" fmla="*/ 403860 w 1135380"/>
                <a:gd name="connsiteY5" fmla="*/ 0 h 1790700"/>
                <a:gd name="connsiteX0" fmla="*/ 403860 w 1135380"/>
                <a:gd name="connsiteY0" fmla="*/ 0 h 1874520"/>
                <a:gd name="connsiteX1" fmla="*/ 403860 w 1135380"/>
                <a:gd name="connsiteY1" fmla="*/ 0 h 1874520"/>
                <a:gd name="connsiteX2" fmla="*/ 0 w 1135380"/>
                <a:gd name="connsiteY2" fmla="*/ 1744980 h 1874520"/>
                <a:gd name="connsiteX3" fmla="*/ 670560 w 1135380"/>
                <a:gd name="connsiteY3" fmla="*/ 1874520 h 1874520"/>
                <a:gd name="connsiteX4" fmla="*/ 1135380 w 1135380"/>
                <a:gd name="connsiteY4" fmla="*/ 15240 h 1874520"/>
                <a:gd name="connsiteX5" fmla="*/ 403860 w 1135380"/>
                <a:gd name="connsiteY5" fmla="*/ 0 h 1874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5380" h="1874520">
                  <a:moveTo>
                    <a:pt x="403860" y="0"/>
                  </a:moveTo>
                  <a:lnTo>
                    <a:pt x="403860" y="0"/>
                  </a:lnTo>
                  <a:lnTo>
                    <a:pt x="0" y="1744980"/>
                  </a:lnTo>
                  <a:lnTo>
                    <a:pt x="670560" y="1874520"/>
                  </a:lnTo>
                  <a:lnTo>
                    <a:pt x="1135380" y="15240"/>
                  </a:lnTo>
                  <a:lnTo>
                    <a:pt x="403860" y="0"/>
                  </a:lnTo>
                  <a:close/>
                </a:path>
              </a:pathLst>
            </a:custGeom>
            <a:solidFill>
              <a:schemeClr val="accent6">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62" name="Freeform 79">
              <a:extLst>
                <a:ext uri="{FF2B5EF4-FFF2-40B4-BE49-F238E27FC236}">
                  <a16:creationId xmlns:a16="http://schemas.microsoft.com/office/drawing/2014/main" id="{064482F6-AA2F-428C-84F1-2F1638019963}"/>
                </a:ext>
              </a:extLst>
            </p:cNvPr>
            <p:cNvSpPr/>
            <p:nvPr/>
          </p:nvSpPr>
          <p:spPr>
            <a:xfrm>
              <a:off x="2078385" y="5037745"/>
              <a:ext cx="782003" cy="1212532"/>
            </a:xfrm>
            <a:custGeom>
              <a:avLst/>
              <a:gdLst>
                <a:gd name="connsiteX0" fmla="*/ 266700 w 731520"/>
                <a:gd name="connsiteY0" fmla="*/ 0 h 1196340"/>
                <a:gd name="connsiteX1" fmla="*/ 731520 w 731520"/>
                <a:gd name="connsiteY1" fmla="*/ 1196340 h 1196340"/>
                <a:gd name="connsiteX2" fmla="*/ 0 w 731520"/>
                <a:gd name="connsiteY2" fmla="*/ 1196340 h 1196340"/>
                <a:gd name="connsiteX3" fmla="*/ 266700 w 731520"/>
                <a:gd name="connsiteY3" fmla="*/ 0 h 1196340"/>
                <a:gd name="connsiteX0" fmla="*/ 266700 w 739140"/>
                <a:gd name="connsiteY0" fmla="*/ 0 h 1226820"/>
                <a:gd name="connsiteX1" fmla="*/ 739140 w 739140"/>
                <a:gd name="connsiteY1" fmla="*/ 1226820 h 1226820"/>
                <a:gd name="connsiteX2" fmla="*/ 0 w 739140"/>
                <a:gd name="connsiteY2" fmla="*/ 1196340 h 1226820"/>
                <a:gd name="connsiteX3" fmla="*/ 266700 w 739140"/>
                <a:gd name="connsiteY3" fmla="*/ 0 h 1226820"/>
                <a:gd name="connsiteX0" fmla="*/ 266700 w 753428"/>
                <a:gd name="connsiteY0" fmla="*/ 0 h 1241107"/>
                <a:gd name="connsiteX1" fmla="*/ 753428 w 753428"/>
                <a:gd name="connsiteY1" fmla="*/ 1241107 h 1241107"/>
                <a:gd name="connsiteX2" fmla="*/ 0 w 753428"/>
                <a:gd name="connsiteY2" fmla="*/ 1196340 h 1241107"/>
                <a:gd name="connsiteX3" fmla="*/ 266700 w 753428"/>
                <a:gd name="connsiteY3" fmla="*/ 0 h 1241107"/>
                <a:gd name="connsiteX0" fmla="*/ 266700 w 758190"/>
                <a:gd name="connsiteY0" fmla="*/ 0 h 1226819"/>
                <a:gd name="connsiteX1" fmla="*/ 758190 w 758190"/>
                <a:gd name="connsiteY1" fmla="*/ 1226819 h 1226819"/>
                <a:gd name="connsiteX2" fmla="*/ 0 w 758190"/>
                <a:gd name="connsiteY2" fmla="*/ 1196340 h 1226819"/>
                <a:gd name="connsiteX3" fmla="*/ 266700 w 758190"/>
                <a:gd name="connsiteY3" fmla="*/ 0 h 1226819"/>
                <a:gd name="connsiteX0" fmla="*/ 278607 w 758190"/>
                <a:gd name="connsiteY0" fmla="*/ 0 h 1212532"/>
                <a:gd name="connsiteX1" fmla="*/ 758190 w 758190"/>
                <a:gd name="connsiteY1" fmla="*/ 1212532 h 1212532"/>
                <a:gd name="connsiteX2" fmla="*/ 0 w 758190"/>
                <a:gd name="connsiteY2" fmla="*/ 1182053 h 1212532"/>
                <a:gd name="connsiteX3" fmla="*/ 278607 w 758190"/>
                <a:gd name="connsiteY3" fmla="*/ 0 h 1212532"/>
                <a:gd name="connsiteX0" fmla="*/ 302420 w 782003"/>
                <a:gd name="connsiteY0" fmla="*/ 0 h 1212532"/>
                <a:gd name="connsiteX1" fmla="*/ 782003 w 782003"/>
                <a:gd name="connsiteY1" fmla="*/ 1212532 h 1212532"/>
                <a:gd name="connsiteX2" fmla="*/ 0 w 782003"/>
                <a:gd name="connsiteY2" fmla="*/ 1184434 h 1212532"/>
                <a:gd name="connsiteX3" fmla="*/ 302420 w 782003"/>
                <a:gd name="connsiteY3" fmla="*/ 0 h 1212532"/>
              </a:gdLst>
              <a:ahLst/>
              <a:cxnLst>
                <a:cxn ang="0">
                  <a:pos x="connsiteX0" y="connsiteY0"/>
                </a:cxn>
                <a:cxn ang="0">
                  <a:pos x="connsiteX1" y="connsiteY1"/>
                </a:cxn>
                <a:cxn ang="0">
                  <a:pos x="connsiteX2" y="connsiteY2"/>
                </a:cxn>
                <a:cxn ang="0">
                  <a:pos x="connsiteX3" y="connsiteY3"/>
                </a:cxn>
              </a:cxnLst>
              <a:rect l="l" t="t" r="r" b="b"/>
              <a:pathLst>
                <a:path w="782003" h="1212532">
                  <a:moveTo>
                    <a:pt x="302420" y="0"/>
                  </a:moveTo>
                  <a:lnTo>
                    <a:pt x="782003" y="1212532"/>
                  </a:lnTo>
                  <a:lnTo>
                    <a:pt x="0" y="1184434"/>
                  </a:lnTo>
                  <a:lnTo>
                    <a:pt x="302420" y="0"/>
                  </a:lnTo>
                  <a:close/>
                </a:path>
              </a:pathLst>
            </a:custGeom>
            <a:solidFill>
              <a:schemeClr val="accent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63" name="Freeform 80">
              <a:extLst>
                <a:ext uri="{FF2B5EF4-FFF2-40B4-BE49-F238E27FC236}">
                  <a16:creationId xmlns:a16="http://schemas.microsoft.com/office/drawing/2014/main" id="{255A85BA-FF61-4051-9BDB-28A4FA73E80A}"/>
                </a:ext>
              </a:extLst>
            </p:cNvPr>
            <p:cNvSpPr/>
            <p:nvPr/>
          </p:nvSpPr>
          <p:spPr>
            <a:xfrm>
              <a:off x="1247807" y="5022980"/>
              <a:ext cx="1135380" cy="1790700"/>
            </a:xfrm>
            <a:custGeom>
              <a:avLst/>
              <a:gdLst>
                <a:gd name="connsiteX0" fmla="*/ 403860 w 1135380"/>
                <a:gd name="connsiteY0" fmla="*/ 0 h 1790700"/>
                <a:gd name="connsiteX1" fmla="*/ 403860 w 1135380"/>
                <a:gd name="connsiteY1" fmla="*/ 0 h 1790700"/>
                <a:gd name="connsiteX2" fmla="*/ 0 w 1135380"/>
                <a:gd name="connsiteY2" fmla="*/ 1744980 h 1790700"/>
                <a:gd name="connsiteX3" fmla="*/ 777240 w 1135380"/>
                <a:gd name="connsiteY3" fmla="*/ 1790700 h 1790700"/>
                <a:gd name="connsiteX4" fmla="*/ 1135380 w 1135380"/>
                <a:gd name="connsiteY4" fmla="*/ 15240 h 1790700"/>
                <a:gd name="connsiteX5" fmla="*/ 403860 w 1135380"/>
                <a:gd name="connsiteY5" fmla="*/ 0 h 179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5380" h="1790700">
                  <a:moveTo>
                    <a:pt x="403860" y="0"/>
                  </a:moveTo>
                  <a:lnTo>
                    <a:pt x="403860" y="0"/>
                  </a:lnTo>
                  <a:lnTo>
                    <a:pt x="0" y="1744980"/>
                  </a:lnTo>
                  <a:lnTo>
                    <a:pt x="777240" y="1790700"/>
                  </a:lnTo>
                  <a:lnTo>
                    <a:pt x="1135380" y="15240"/>
                  </a:lnTo>
                  <a:lnTo>
                    <a:pt x="403860" y="0"/>
                  </a:lnTo>
                  <a:close/>
                </a:path>
              </a:pathLst>
            </a:cu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64" name="Rectangle 81">
              <a:extLst>
                <a:ext uri="{FF2B5EF4-FFF2-40B4-BE49-F238E27FC236}">
                  <a16:creationId xmlns:a16="http://schemas.microsoft.com/office/drawing/2014/main" id="{FB64D8F1-6D3F-4947-AAA1-AED3797E87B2}"/>
                </a:ext>
              </a:extLst>
            </p:cNvPr>
            <p:cNvSpPr/>
            <p:nvPr/>
          </p:nvSpPr>
          <p:spPr>
            <a:xfrm>
              <a:off x="2905441" y="6491722"/>
              <a:ext cx="3190690" cy="215444"/>
            </a:xfrm>
            <a:prstGeom prst="rect">
              <a:avLst/>
            </a:prstGeom>
          </p:spPr>
          <p:txBody>
            <a:bodyPr wrap="square" lIns="0" tIns="0" rIns="0" bIns="0">
              <a:spAutoFit/>
            </a:bodyPr>
            <a:lstStyle/>
            <a:p>
              <a:pPr>
                <a:spcAft>
                  <a:spcPts val="600"/>
                </a:spcAft>
              </a:pPr>
              <a:endParaRPr lang="en-US" sz="1400" dirty="0">
                <a:solidFill>
                  <a:srgbClr val="53565A"/>
                </a:solidFill>
                <a:latin typeface="Verdana" panose="020B0604030504040204" pitchFamily="34" charset="0"/>
                <a:ea typeface="Verdana" panose="020B0604030504040204" pitchFamily="34" charset="0"/>
              </a:endParaRPr>
            </a:p>
          </p:txBody>
        </p:sp>
        <p:sp>
          <p:nvSpPr>
            <p:cNvPr id="65" name="Rectangle 82">
              <a:extLst>
                <a:ext uri="{FF2B5EF4-FFF2-40B4-BE49-F238E27FC236}">
                  <a16:creationId xmlns:a16="http://schemas.microsoft.com/office/drawing/2014/main" id="{A2ED300E-3351-49C3-80C8-D567EA5250C0}"/>
                </a:ext>
              </a:extLst>
            </p:cNvPr>
            <p:cNvSpPr/>
            <p:nvPr/>
          </p:nvSpPr>
          <p:spPr>
            <a:xfrm>
              <a:off x="3859189" y="5771257"/>
              <a:ext cx="3362600" cy="215444"/>
            </a:xfrm>
            <a:prstGeom prst="rect">
              <a:avLst/>
            </a:prstGeom>
          </p:spPr>
          <p:txBody>
            <a:bodyPr wrap="square" lIns="0" tIns="0" rIns="0" bIns="0">
              <a:spAutoFit/>
            </a:bodyPr>
            <a:lstStyle/>
            <a:p>
              <a:pPr>
                <a:spcAft>
                  <a:spcPts val="600"/>
                </a:spcAft>
              </a:pPr>
              <a:endParaRPr lang="en-US" sz="1400" dirty="0">
                <a:solidFill>
                  <a:srgbClr val="53565A"/>
                </a:solidFill>
                <a:latin typeface="Verdana" panose="020B0604030504040204" pitchFamily="34" charset="0"/>
                <a:ea typeface="Verdana" panose="020B0604030504040204" pitchFamily="34" charset="0"/>
              </a:endParaRPr>
            </a:p>
          </p:txBody>
        </p:sp>
        <p:sp>
          <p:nvSpPr>
            <p:cNvPr id="66" name="Rectangle 83">
              <a:extLst>
                <a:ext uri="{FF2B5EF4-FFF2-40B4-BE49-F238E27FC236}">
                  <a16:creationId xmlns:a16="http://schemas.microsoft.com/office/drawing/2014/main" id="{133C46A1-860F-4DE8-B509-6545647B1381}"/>
                </a:ext>
              </a:extLst>
            </p:cNvPr>
            <p:cNvSpPr/>
            <p:nvPr/>
          </p:nvSpPr>
          <p:spPr>
            <a:xfrm>
              <a:off x="4820634" y="5126508"/>
              <a:ext cx="3441429" cy="215444"/>
            </a:xfrm>
            <a:prstGeom prst="rect">
              <a:avLst/>
            </a:prstGeom>
          </p:spPr>
          <p:txBody>
            <a:bodyPr wrap="square" lIns="0" tIns="0" rIns="0" bIns="0">
              <a:spAutoFit/>
            </a:bodyPr>
            <a:lstStyle/>
            <a:p>
              <a:pPr>
                <a:spcAft>
                  <a:spcPts val="600"/>
                </a:spcAft>
              </a:pPr>
              <a:endParaRPr lang="en-US" sz="1400" dirty="0">
                <a:solidFill>
                  <a:srgbClr val="53565A"/>
                </a:solidFill>
                <a:latin typeface="Verdana" panose="020B0604030504040204" pitchFamily="34" charset="0"/>
                <a:ea typeface="Verdana" panose="020B0604030504040204" pitchFamily="34" charset="0"/>
              </a:endParaRPr>
            </a:p>
          </p:txBody>
        </p:sp>
        <p:sp>
          <p:nvSpPr>
            <p:cNvPr id="67" name="Rectangle 84">
              <a:extLst>
                <a:ext uri="{FF2B5EF4-FFF2-40B4-BE49-F238E27FC236}">
                  <a16:creationId xmlns:a16="http://schemas.microsoft.com/office/drawing/2014/main" id="{A2668CE1-77D4-43A7-98A2-FBBA2BE9568D}"/>
                </a:ext>
              </a:extLst>
            </p:cNvPr>
            <p:cNvSpPr/>
            <p:nvPr/>
          </p:nvSpPr>
          <p:spPr>
            <a:xfrm>
              <a:off x="5790325" y="4314491"/>
              <a:ext cx="3499879" cy="215444"/>
            </a:xfrm>
            <a:prstGeom prst="rect">
              <a:avLst/>
            </a:prstGeom>
          </p:spPr>
          <p:txBody>
            <a:bodyPr wrap="square" lIns="0" tIns="0" rIns="0" bIns="0">
              <a:spAutoFit/>
            </a:bodyPr>
            <a:lstStyle/>
            <a:p>
              <a:pPr>
                <a:spcAft>
                  <a:spcPts val="600"/>
                </a:spcAft>
              </a:pPr>
              <a:endParaRPr lang="en-US" sz="1400" dirty="0">
                <a:solidFill>
                  <a:srgbClr val="53565A"/>
                </a:solidFill>
                <a:latin typeface="Verdana" panose="020B0604030504040204" pitchFamily="34" charset="0"/>
                <a:ea typeface="Verdana" panose="020B0604030504040204" pitchFamily="34" charset="0"/>
              </a:endParaRPr>
            </a:p>
          </p:txBody>
        </p:sp>
        <p:grpSp>
          <p:nvGrpSpPr>
            <p:cNvPr id="68" name="Group 85">
              <a:extLst>
                <a:ext uri="{FF2B5EF4-FFF2-40B4-BE49-F238E27FC236}">
                  <a16:creationId xmlns:a16="http://schemas.microsoft.com/office/drawing/2014/main" id="{9A3B84ED-529D-4909-96AF-0E16E700B5A6}"/>
                </a:ext>
              </a:extLst>
            </p:cNvPr>
            <p:cNvGrpSpPr/>
            <p:nvPr/>
          </p:nvGrpSpPr>
          <p:grpSpPr>
            <a:xfrm>
              <a:off x="4996828" y="4171111"/>
              <a:ext cx="706551" cy="365760"/>
              <a:chOff x="4953973" y="3370420"/>
              <a:chExt cx="706551" cy="365760"/>
            </a:xfrm>
          </p:grpSpPr>
          <p:sp>
            <p:nvSpPr>
              <p:cNvPr id="88" name="Right Arrow 1">
                <a:extLst>
                  <a:ext uri="{FF2B5EF4-FFF2-40B4-BE49-F238E27FC236}">
                    <a16:creationId xmlns:a16="http://schemas.microsoft.com/office/drawing/2014/main" id="{EBB8A8DC-355E-43EC-83EC-FD5FE5854BBE}"/>
                  </a:ext>
                </a:extLst>
              </p:cNvPr>
              <p:cNvSpPr/>
              <p:nvPr/>
            </p:nvSpPr>
            <p:spPr>
              <a:xfrm>
                <a:off x="4953973" y="3370420"/>
                <a:ext cx="706551" cy="365760"/>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2750" h="2185987">
                    <a:moveTo>
                      <a:pt x="0" y="272177"/>
                    </a:moveTo>
                    <a:lnTo>
                      <a:pt x="3129757" y="272177"/>
                    </a:lnTo>
                    <a:lnTo>
                      <a:pt x="3129757" y="0"/>
                    </a:lnTo>
                    <a:lnTo>
                      <a:pt x="4222750" y="1092994"/>
                    </a:lnTo>
                    <a:lnTo>
                      <a:pt x="3129757" y="2185987"/>
                    </a:lnTo>
                    <a:lnTo>
                      <a:pt x="3137377" y="1067990"/>
                    </a:lnTo>
                    <a:lnTo>
                      <a:pt x="1219200" y="1067990"/>
                    </a:lnTo>
                    <a:lnTo>
                      <a:pt x="0" y="272177"/>
                    </a:lnTo>
                    <a:close/>
                  </a:path>
                </a:pathLst>
              </a:cu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89" name="Right Arrow 1">
                <a:extLst>
                  <a:ext uri="{FF2B5EF4-FFF2-40B4-BE49-F238E27FC236}">
                    <a16:creationId xmlns:a16="http://schemas.microsoft.com/office/drawing/2014/main" id="{4008910C-C634-4347-9899-55A3B15EB6AE}"/>
                  </a:ext>
                </a:extLst>
              </p:cNvPr>
              <p:cNvSpPr/>
              <p:nvPr/>
            </p:nvSpPr>
            <p:spPr>
              <a:xfrm rot="10800000" flipH="1" flipV="1">
                <a:off x="5478145" y="3549116"/>
                <a:ext cx="181104" cy="187064"/>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 name="connsiteX0" fmla="*/ 0 w 3003550"/>
                  <a:gd name="connsiteY0" fmla="*/ 1067990 h 2185987"/>
                  <a:gd name="connsiteX1" fmla="*/ 1910557 w 3003550"/>
                  <a:gd name="connsiteY1" fmla="*/ 272177 h 2185987"/>
                  <a:gd name="connsiteX2" fmla="*/ 1910557 w 3003550"/>
                  <a:gd name="connsiteY2" fmla="*/ 0 h 2185987"/>
                  <a:gd name="connsiteX3" fmla="*/ 3003550 w 3003550"/>
                  <a:gd name="connsiteY3" fmla="*/ 1092994 h 2185987"/>
                  <a:gd name="connsiteX4" fmla="*/ 1910557 w 3003550"/>
                  <a:gd name="connsiteY4" fmla="*/ 2185987 h 2185987"/>
                  <a:gd name="connsiteX5" fmla="*/ 1918177 w 3003550"/>
                  <a:gd name="connsiteY5" fmla="*/ 1067990 h 2185987"/>
                  <a:gd name="connsiteX6" fmla="*/ 0 w 3003550"/>
                  <a:gd name="connsiteY6" fmla="*/ 1067990 h 2185987"/>
                  <a:gd name="connsiteX0" fmla="*/ 7620 w 1092993"/>
                  <a:gd name="connsiteY0" fmla="*/ 1067990 h 2185987"/>
                  <a:gd name="connsiteX1" fmla="*/ 0 w 1092993"/>
                  <a:gd name="connsiteY1" fmla="*/ 272177 h 2185987"/>
                  <a:gd name="connsiteX2" fmla="*/ 0 w 1092993"/>
                  <a:gd name="connsiteY2" fmla="*/ 0 h 2185987"/>
                  <a:gd name="connsiteX3" fmla="*/ 1092993 w 1092993"/>
                  <a:gd name="connsiteY3" fmla="*/ 1092994 h 2185987"/>
                  <a:gd name="connsiteX4" fmla="*/ 0 w 1092993"/>
                  <a:gd name="connsiteY4" fmla="*/ 2185987 h 2185987"/>
                  <a:gd name="connsiteX5" fmla="*/ 7620 w 1092993"/>
                  <a:gd name="connsiteY5" fmla="*/ 1067990 h 2185987"/>
                  <a:gd name="connsiteX0" fmla="*/ 7620 w 1092993"/>
                  <a:gd name="connsiteY0" fmla="*/ 1067990 h 2185987"/>
                  <a:gd name="connsiteX1" fmla="*/ 0 w 1092993"/>
                  <a:gd name="connsiteY1" fmla="*/ 0 h 2185987"/>
                  <a:gd name="connsiteX2" fmla="*/ 1092993 w 1092993"/>
                  <a:gd name="connsiteY2" fmla="*/ 1092994 h 2185987"/>
                  <a:gd name="connsiteX3" fmla="*/ 0 w 1092993"/>
                  <a:gd name="connsiteY3" fmla="*/ 2185987 h 2185987"/>
                  <a:gd name="connsiteX4" fmla="*/ 7620 w 1092993"/>
                  <a:gd name="connsiteY4" fmla="*/ 1067990 h 2185987"/>
                  <a:gd name="connsiteX0" fmla="*/ 7620 w 1092993"/>
                  <a:gd name="connsiteY0" fmla="*/ 0 h 1117997"/>
                  <a:gd name="connsiteX1" fmla="*/ 1092993 w 1092993"/>
                  <a:gd name="connsiteY1" fmla="*/ 25004 h 1117997"/>
                  <a:gd name="connsiteX2" fmla="*/ 0 w 1092993"/>
                  <a:gd name="connsiteY2" fmla="*/ 1117997 h 1117997"/>
                  <a:gd name="connsiteX3" fmla="*/ 7620 w 1092993"/>
                  <a:gd name="connsiteY3" fmla="*/ 0 h 1117997"/>
                </a:gdLst>
                <a:ahLst/>
                <a:cxnLst>
                  <a:cxn ang="0">
                    <a:pos x="connsiteX0" y="connsiteY0"/>
                  </a:cxn>
                  <a:cxn ang="0">
                    <a:pos x="connsiteX1" y="connsiteY1"/>
                  </a:cxn>
                  <a:cxn ang="0">
                    <a:pos x="connsiteX2" y="connsiteY2"/>
                  </a:cxn>
                  <a:cxn ang="0">
                    <a:pos x="connsiteX3" y="connsiteY3"/>
                  </a:cxn>
                </a:cxnLst>
                <a:rect l="l" t="t" r="r" b="b"/>
                <a:pathLst>
                  <a:path w="1092993" h="1117997">
                    <a:moveTo>
                      <a:pt x="7620" y="0"/>
                    </a:moveTo>
                    <a:lnTo>
                      <a:pt x="1092993" y="25004"/>
                    </a:lnTo>
                    <a:lnTo>
                      <a:pt x="0" y="1117997"/>
                    </a:lnTo>
                    <a:lnTo>
                      <a:pt x="7620" y="0"/>
                    </a:lnTo>
                    <a:close/>
                  </a:path>
                </a:pathLst>
              </a:cu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grpSp>
        <p:sp>
          <p:nvSpPr>
            <p:cNvPr id="69" name="TextBox 88">
              <a:extLst>
                <a:ext uri="{FF2B5EF4-FFF2-40B4-BE49-F238E27FC236}">
                  <a16:creationId xmlns:a16="http://schemas.microsoft.com/office/drawing/2014/main" id="{43AD6F7F-546E-4B1B-B056-7CF9FE62B8A5}"/>
                </a:ext>
              </a:extLst>
            </p:cNvPr>
            <p:cNvSpPr txBox="1"/>
            <p:nvPr/>
          </p:nvSpPr>
          <p:spPr>
            <a:xfrm>
              <a:off x="1673182" y="4399230"/>
              <a:ext cx="691028" cy="811367"/>
            </a:xfrm>
            <a:prstGeom prst="rect">
              <a:avLst/>
            </a:prstGeom>
            <a:noFill/>
          </p:spPr>
          <p:txBody>
            <a:bodyPr wrap="square" lIns="36000" tIns="36000" rIns="36000" bIns="36000" rtlCol="0">
              <a:spAutoFit/>
            </a:bodyPr>
            <a:lstStyle/>
            <a:p>
              <a:pPr algn="ctr"/>
              <a:r>
                <a:rPr lang="en-US" sz="4800" b="1" dirty="0">
                  <a:solidFill>
                    <a:schemeClr val="accent1"/>
                  </a:solidFill>
                  <a:latin typeface="Verdana" panose="020B0604030504040204" pitchFamily="34" charset="0"/>
                  <a:ea typeface="Verdana" panose="020B0604030504040204" pitchFamily="34" charset="0"/>
                </a:rPr>
                <a:t>1</a:t>
              </a:r>
            </a:p>
          </p:txBody>
        </p:sp>
        <p:sp>
          <p:nvSpPr>
            <p:cNvPr id="70" name="TextBox 89">
              <a:extLst>
                <a:ext uri="{FF2B5EF4-FFF2-40B4-BE49-F238E27FC236}">
                  <a16:creationId xmlns:a16="http://schemas.microsoft.com/office/drawing/2014/main" id="{8B289561-09A8-4D6C-805B-4369D90A1B5B}"/>
                </a:ext>
              </a:extLst>
            </p:cNvPr>
            <p:cNvSpPr txBox="1"/>
            <p:nvPr/>
          </p:nvSpPr>
          <p:spPr>
            <a:xfrm>
              <a:off x="2634011" y="3751866"/>
              <a:ext cx="691028" cy="811367"/>
            </a:xfrm>
            <a:prstGeom prst="rect">
              <a:avLst/>
            </a:prstGeom>
            <a:noFill/>
          </p:spPr>
          <p:txBody>
            <a:bodyPr wrap="square" lIns="36000" tIns="36000" rIns="36000" bIns="36000" rtlCol="0">
              <a:spAutoFit/>
            </a:bodyPr>
            <a:lstStyle/>
            <a:p>
              <a:pPr algn="ctr"/>
              <a:r>
                <a:rPr lang="en-US" sz="4800" b="1" dirty="0">
                  <a:solidFill>
                    <a:schemeClr val="accent6">
                      <a:lumMod val="40000"/>
                      <a:lumOff val="60000"/>
                    </a:schemeClr>
                  </a:solidFill>
                  <a:latin typeface="Verdana" panose="020B0604030504040204" pitchFamily="34" charset="0"/>
                  <a:ea typeface="Verdana" panose="020B0604030504040204" pitchFamily="34" charset="0"/>
                </a:rPr>
                <a:t>2</a:t>
              </a:r>
            </a:p>
          </p:txBody>
        </p:sp>
        <p:sp>
          <p:nvSpPr>
            <p:cNvPr id="71" name="TextBox 90">
              <a:extLst>
                <a:ext uri="{FF2B5EF4-FFF2-40B4-BE49-F238E27FC236}">
                  <a16:creationId xmlns:a16="http://schemas.microsoft.com/office/drawing/2014/main" id="{DB69C5DF-317D-496F-95AF-5D6E73F953DB}"/>
                </a:ext>
              </a:extLst>
            </p:cNvPr>
            <p:cNvSpPr txBox="1"/>
            <p:nvPr/>
          </p:nvSpPr>
          <p:spPr>
            <a:xfrm>
              <a:off x="3572944" y="3102975"/>
              <a:ext cx="691028" cy="811367"/>
            </a:xfrm>
            <a:prstGeom prst="rect">
              <a:avLst/>
            </a:prstGeom>
            <a:noFill/>
          </p:spPr>
          <p:txBody>
            <a:bodyPr wrap="square" lIns="36000" tIns="36000" rIns="36000" bIns="36000" rtlCol="0">
              <a:spAutoFit/>
            </a:bodyPr>
            <a:lstStyle/>
            <a:p>
              <a:pPr algn="ctr"/>
              <a:r>
                <a:rPr lang="en-US" sz="4800" b="1" dirty="0">
                  <a:solidFill>
                    <a:schemeClr val="accent3"/>
                  </a:solidFill>
                  <a:latin typeface="Verdana" panose="020B0604030504040204" pitchFamily="34" charset="0"/>
                  <a:ea typeface="Verdana" panose="020B0604030504040204" pitchFamily="34" charset="0"/>
                </a:rPr>
                <a:t>3</a:t>
              </a:r>
            </a:p>
          </p:txBody>
        </p:sp>
        <p:sp>
          <p:nvSpPr>
            <p:cNvPr id="72" name="TextBox 91">
              <a:extLst>
                <a:ext uri="{FF2B5EF4-FFF2-40B4-BE49-F238E27FC236}">
                  <a16:creationId xmlns:a16="http://schemas.microsoft.com/office/drawing/2014/main" id="{6CC0710E-1DCE-4B1A-95ED-91EF4BE57769}"/>
                </a:ext>
              </a:extLst>
            </p:cNvPr>
            <p:cNvSpPr txBox="1"/>
            <p:nvPr/>
          </p:nvSpPr>
          <p:spPr>
            <a:xfrm>
              <a:off x="4483937" y="2451272"/>
              <a:ext cx="691028" cy="811367"/>
            </a:xfrm>
            <a:prstGeom prst="rect">
              <a:avLst/>
            </a:prstGeom>
            <a:noFill/>
          </p:spPr>
          <p:txBody>
            <a:bodyPr wrap="square" lIns="36000" tIns="36000" rIns="36000" bIns="36000" rtlCol="0">
              <a:spAutoFit/>
            </a:bodyPr>
            <a:lstStyle/>
            <a:p>
              <a:pPr algn="ctr"/>
              <a:r>
                <a:rPr lang="en-US" sz="4800" b="1" dirty="0">
                  <a:solidFill>
                    <a:schemeClr val="accent5"/>
                  </a:solidFill>
                  <a:latin typeface="Verdana" panose="020B0604030504040204" pitchFamily="34" charset="0"/>
                  <a:ea typeface="Verdana" panose="020B0604030504040204" pitchFamily="34" charset="0"/>
                </a:rPr>
                <a:t>4</a:t>
              </a:r>
            </a:p>
          </p:txBody>
        </p:sp>
        <p:grpSp>
          <p:nvGrpSpPr>
            <p:cNvPr id="73" name="Group 92">
              <a:extLst>
                <a:ext uri="{FF2B5EF4-FFF2-40B4-BE49-F238E27FC236}">
                  <a16:creationId xmlns:a16="http://schemas.microsoft.com/office/drawing/2014/main" id="{E79E6A86-EEE3-4050-BBA7-CC4A25C3969F}"/>
                </a:ext>
              </a:extLst>
            </p:cNvPr>
            <p:cNvGrpSpPr/>
            <p:nvPr/>
          </p:nvGrpSpPr>
          <p:grpSpPr>
            <a:xfrm>
              <a:off x="3977925" y="5072448"/>
              <a:ext cx="706551" cy="365760"/>
              <a:chOff x="4953973" y="3370420"/>
              <a:chExt cx="706551" cy="365760"/>
            </a:xfrm>
          </p:grpSpPr>
          <p:sp>
            <p:nvSpPr>
              <p:cNvPr id="86" name="Right Arrow 1">
                <a:extLst>
                  <a:ext uri="{FF2B5EF4-FFF2-40B4-BE49-F238E27FC236}">
                    <a16:creationId xmlns:a16="http://schemas.microsoft.com/office/drawing/2014/main" id="{EEF09F5C-167F-4F10-B217-2261E499C518}"/>
                  </a:ext>
                </a:extLst>
              </p:cNvPr>
              <p:cNvSpPr/>
              <p:nvPr/>
            </p:nvSpPr>
            <p:spPr>
              <a:xfrm>
                <a:off x="4953973" y="3370420"/>
                <a:ext cx="706551" cy="365760"/>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2750" h="2185987">
                    <a:moveTo>
                      <a:pt x="0" y="272177"/>
                    </a:moveTo>
                    <a:lnTo>
                      <a:pt x="3129757" y="272177"/>
                    </a:lnTo>
                    <a:lnTo>
                      <a:pt x="3129757" y="0"/>
                    </a:lnTo>
                    <a:lnTo>
                      <a:pt x="4222750" y="1092994"/>
                    </a:lnTo>
                    <a:lnTo>
                      <a:pt x="3129757" y="2185987"/>
                    </a:lnTo>
                    <a:lnTo>
                      <a:pt x="3137377" y="1067990"/>
                    </a:lnTo>
                    <a:lnTo>
                      <a:pt x="1219200" y="1067990"/>
                    </a:lnTo>
                    <a:lnTo>
                      <a:pt x="0" y="272177"/>
                    </a:lnTo>
                    <a:close/>
                  </a:path>
                </a:pathLst>
              </a:cu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87" name="Right Arrow 1">
                <a:extLst>
                  <a:ext uri="{FF2B5EF4-FFF2-40B4-BE49-F238E27FC236}">
                    <a16:creationId xmlns:a16="http://schemas.microsoft.com/office/drawing/2014/main" id="{DBD7BB26-9924-4914-949D-8CE19C887AED}"/>
                  </a:ext>
                </a:extLst>
              </p:cNvPr>
              <p:cNvSpPr/>
              <p:nvPr/>
            </p:nvSpPr>
            <p:spPr>
              <a:xfrm rot="10800000" flipH="1" flipV="1">
                <a:off x="5478145" y="3549116"/>
                <a:ext cx="181104" cy="187064"/>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 name="connsiteX0" fmla="*/ 0 w 3003550"/>
                  <a:gd name="connsiteY0" fmla="*/ 1067990 h 2185987"/>
                  <a:gd name="connsiteX1" fmla="*/ 1910557 w 3003550"/>
                  <a:gd name="connsiteY1" fmla="*/ 272177 h 2185987"/>
                  <a:gd name="connsiteX2" fmla="*/ 1910557 w 3003550"/>
                  <a:gd name="connsiteY2" fmla="*/ 0 h 2185987"/>
                  <a:gd name="connsiteX3" fmla="*/ 3003550 w 3003550"/>
                  <a:gd name="connsiteY3" fmla="*/ 1092994 h 2185987"/>
                  <a:gd name="connsiteX4" fmla="*/ 1910557 w 3003550"/>
                  <a:gd name="connsiteY4" fmla="*/ 2185987 h 2185987"/>
                  <a:gd name="connsiteX5" fmla="*/ 1918177 w 3003550"/>
                  <a:gd name="connsiteY5" fmla="*/ 1067990 h 2185987"/>
                  <a:gd name="connsiteX6" fmla="*/ 0 w 3003550"/>
                  <a:gd name="connsiteY6" fmla="*/ 1067990 h 2185987"/>
                  <a:gd name="connsiteX0" fmla="*/ 7620 w 1092993"/>
                  <a:gd name="connsiteY0" fmla="*/ 1067990 h 2185987"/>
                  <a:gd name="connsiteX1" fmla="*/ 0 w 1092993"/>
                  <a:gd name="connsiteY1" fmla="*/ 272177 h 2185987"/>
                  <a:gd name="connsiteX2" fmla="*/ 0 w 1092993"/>
                  <a:gd name="connsiteY2" fmla="*/ 0 h 2185987"/>
                  <a:gd name="connsiteX3" fmla="*/ 1092993 w 1092993"/>
                  <a:gd name="connsiteY3" fmla="*/ 1092994 h 2185987"/>
                  <a:gd name="connsiteX4" fmla="*/ 0 w 1092993"/>
                  <a:gd name="connsiteY4" fmla="*/ 2185987 h 2185987"/>
                  <a:gd name="connsiteX5" fmla="*/ 7620 w 1092993"/>
                  <a:gd name="connsiteY5" fmla="*/ 1067990 h 2185987"/>
                  <a:gd name="connsiteX0" fmla="*/ 7620 w 1092993"/>
                  <a:gd name="connsiteY0" fmla="*/ 1067990 h 2185987"/>
                  <a:gd name="connsiteX1" fmla="*/ 0 w 1092993"/>
                  <a:gd name="connsiteY1" fmla="*/ 0 h 2185987"/>
                  <a:gd name="connsiteX2" fmla="*/ 1092993 w 1092993"/>
                  <a:gd name="connsiteY2" fmla="*/ 1092994 h 2185987"/>
                  <a:gd name="connsiteX3" fmla="*/ 0 w 1092993"/>
                  <a:gd name="connsiteY3" fmla="*/ 2185987 h 2185987"/>
                  <a:gd name="connsiteX4" fmla="*/ 7620 w 1092993"/>
                  <a:gd name="connsiteY4" fmla="*/ 1067990 h 2185987"/>
                  <a:gd name="connsiteX0" fmla="*/ 7620 w 1092993"/>
                  <a:gd name="connsiteY0" fmla="*/ 0 h 1117997"/>
                  <a:gd name="connsiteX1" fmla="*/ 1092993 w 1092993"/>
                  <a:gd name="connsiteY1" fmla="*/ 25004 h 1117997"/>
                  <a:gd name="connsiteX2" fmla="*/ 0 w 1092993"/>
                  <a:gd name="connsiteY2" fmla="*/ 1117997 h 1117997"/>
                  <a:gd name="connsiteX3" fmla="*/ 7620 w 1092993"/>
                  <a:gd name="connsiteY3" fmla="*/ 0 h 1117997"/>
                </a:gdLst>
                <a:ahLst/>
                <a:cxnLst>
                  <a:cxn ang="0">
                    <a:pos x="connsiteX0" y="connsiteY0"/>
                  </a:cxn>
                  <a:cxn ang="0">
                    <a:pos x="connsiteX1" y="connsiteY1"/>
                  </a:cxn>
                  <a:cxn ang="0">
                    <a:pos x="connsiteX2" y="connsiteY2"/>
                  </a:cxn>
                  <a:cxn ang="0">
                    <a:pos x="connsiteX3" y="connsiteY3"/>
                  </a:cxn>
                </a:cxnLst>
                <a:rect l="l" t="t" r="r" b="b"/>
                <a:pathLst>
                  <a:path w="1092993" h="1117997">
                    <a:moveTo>
                      <a:pt x="7620" y="0"/>
                    </a:moveTo>
                    <a:lnTo>
                      <a:pt x="1092993" y="25004"/>
                    </a:lnTo>
                    <a:lnTo>
                      <a:pt x="0" y="1117997"/>
                    </a:lnTo>
                    <a:lnTo>
                      <a:pt x="7620" y="0"/>
                    </a:lnTo>
                    <a:close/>
                  </a:path>
                </a:pathLst>
              </a:cu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grpSp>
        <p:grpSp>
          <p:nvGrpSpPr>
            <p:cNvPr id="74" name="Group 95">
              <a:extLst>
                <a:ext uri="{FF2B5EF4-FFF2-40B4-BE49-F238E27FC236}">
                  <a16:creationId xmlns:a16="http://schemas.microsoft.com/office/drawing/2014/main" id="{AB921439-236B-4201-B609-FFD2C97E9244}"/>
                </a:ext>
              </a:extLst>
            </p:cNvPr>
            <p:cNvGrpSpPr/>
            <p:nvPr/>
          </p:nvGrpSpPr>
          <p:grpSpPr>
            <a:xfrm>
              <a:off x="3102713" y="5751716"/>
              <a:ext cx="706551" cy="365760"/>
              <a:chOff x="4953973" y="3370420"/>
              <a:chExt cx="706551" cy="365760"/>
            </a:xfrm>
          </p:grpSpPr>
          <p:sp>
            <p:nvSpPr>
              <p:cNvPr id="84" name="Right Arrow 1">
                <a:extLst>
                  <a:ext uri="{FF2B5EF4-FFF2-40B4-BE49-F238E27FC236}">
                    <a16:creationId xmlns:a16="http://schemas.microsoft.com/office/drawing/2014/main" id="{E67781BE-8816-43DF-A633-56F999BAA883}"/>
                  </a:ext>
                </a:extLst>
              </p:cNvPr>
              <p:cNvSpPr/>
              <p:nvPr/>
            </p:nvSpPr>
            <p:spPr>
              <a:xfrm>
                <a:off x="4953973" y="3370420"/>
                <a:ext cx="706551" cy="365760"/>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2750" h="2185987">
                    <a:moveTo>
                      <a:pt x="0" y="272177"/>
                    </a:moveTo>
                    <a:lnTo>
                      <a:pt x="3129757" y="272177"/>
                    </a:lnTo>
                    <a:lnTo>
                      <a:pt x="3129757" y="0"/>
                    </a:lnTo>
                    <a:lnTo>
                      <a:pt x="4222750" y="1092994"/>
                    </a:lnTo>
                    <a:lnTo>
                      <a:pt x="3129757" y="2185987"/>
                    </a:lnTo>
                    <a:lnTo>
                      <a:pt x="3137377" y="1067990"/>
                    </a:lnTo>
                    <a:lnTo>
                      <a:pt x="1219200" y="1067990"/>
                    </a:lnTo>
                    <a:lnTo>
                      <a:pt x="0" y="272177"/>
                    </a:lnTo>
                    <a:close/>
                  </a:path>
                </a:pathLst>
              </a:cu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85" name="Right Arrow 1">
                <a:extLst>
                  <a:ext uri="{FF2B5EF4-FFF2-40B4-BE49-F238E27FC236}">
                    <a16:creationId xmlns:a16="http://schemas.microsoft.com/office/drawing/2014/main" id="{83269E69-22D0-4BC3-A63A-3F4358D789D8}"/>
                  </a:ext>
                </a:extLst>
              </p:cNvPr>
              <p:cNvSpPr/>
              <p:nvPr/>
            </p:nvSpPr>
            <p:spPr>
              <a:xfrm rot="10800000" flipH="1" flipV="1">
                <a:off x="5478145" y="3549116"/>
                <a:ext cx="181104" cy="187064"/>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 name="connsiteX0" fmla="*/ 0 w 3003550"/>
                  <a:gd name="connsiteY0" fmla="*/ 1067990 h 2185987"/>
                  <a:gd name="connsiteX1" fmla="*/ 1910557 w 3003550"/>
                  <a:gd name="connsiteY1" fmla="*/ 272177 h 2185987"/>
                  <a:gd name="connsiteX2" fmla="*/ 1910557 w 3003550"/>
                  <a:gd name="connsiteY2" fmla="*/ 0 h 2185987"/>
                  <a:gd name="connsiteX3" fmla="*/ 3003550 w 3003550"/>
                  <a:gd name="connsiteY3" fmla="*/ 1092994 h 2185987"/>
                  <a:gd name="connsiteX4" fmla="*/ 1910557 w 3003550"/>
                  <a:gd name="connsiteY4" fmla="*/ 2185987 h 2185987"/>
                  <a:gd name="connsiteX5" fmla="*/ 1918177 w 3003550"/>
                  <a:gd name="connsiteY5" fmla="*/ 1067990 h 2185987"/>
                  <a:gd name="connsiteX6" fmla="*/ 0 w 3003550"/>
                  <a:gd name="connsiteY6" fmla="*/ 1067990 h 2185987"/>
                  <a:gd name="connsiteX0" fmla="*/ 7620 w 1092993"/>
                  <a:gd name="connsiteY0" fmla="*/ 1067990 h 2185987"/>
                  <a:gd name="connsiteX1" fmla="*/ 0 w 1092993"/>
                  <a:gd name="connsiteY1" fmla="*/ 272177 h 2185987"/>
                  <a:gd name="connsiteX2" fmla="*/ 0 w 1092993"/>
                  <a:gd name="connsiteY2" fmla="*/ 0 h 2185987"/>
                  <a:gd name="connsiteX3" fmla="*/ 1092993 w 1092993"/>
                  <a:gd name="connsiteY3" fmla="*/ 1092994 h 2185987"/>
                  <a:gd name="connsiteX4" fmla="*/ 0 w 1092993"/>
                  <a:gd name="connsiteY4" fmla="*/ 2185987 h 2185987"/>
                  <a:gd name="connsiteX5" fmla="*/ 7620 w 1092993"/>
                  <a:gd name="connsiteY5" fmla="*/ 1067990 h 2185987"/>
                  <a:gd name="connsiteX0" fmla="*/ 7620 w 1092993"/>
                  <a:gd name="connsiteY0" fmla="*/ 1067990 h 2185987"/>
                  <a:gd name="connsiteX1" fmla="*/ 0 w 1092993"/>
                  <a:gd name="connsiteY1" fmla="*/ 0 h 2185987"/>
                  <a:gd name="connsiteX2" fmla="*/ 1092993 w 1092993"/>
                  <a:gd name="connsiteY2" fmla="*/ 1092994 h 2185987"/>
                  <a:gd name="connsiteX3" fmla="*/ 0 w 1092993"/>
                  <a:gd name="connsiteY3" fmla="*/ 2185987 h 2185987"/>
                  <a:gd name="connsiteX4" fmla="*/ 7620 w 1092993"/>
                  <a:gd name="connsiteY4" fmla="*/ 1067990 h 2185987"/>
                  <a:gd name="connsiteX0" fmla="*/ 7620 w 1092993"/>
                  <a:gd name="connsiteY0" fmla="*/ 0 h 1117997"/>
                  <a:gd name="connsiteX1" fmla="*/ 1092993 w 1092993"/>
                  <a:gd name="connsiteY1" fmla="*/ 25004 h 1117997"/>
                  <a:gd name="connsiteX2" fmla="*/ 0 w 1092993"/>
                  <a:gd name="connsiteY2" fmla="*/ 1117997 h 1117997"/>
                  <a:gd name="connsiteX3" fmla="*/ 7620 w 1092993"/>
                  <a:gd name="connsiteY3" fmla="*/ 0 h 1117997"/>
                </a:gdLst>
                <a:ahLst/>
                <a:cxnLst>
                  <a:cxn ang="0">
                    <a:pos x="connsiteX0" y="connsiteY0"/>
                  </a:cxn>
                  <a:cxn ang="0">
                    <a:pos x="connsiteX1" y="connsiteY1"/>
                  </a:cxn>
                  <a:cxn ang="0">
                    <a:pos x="connsiteX2" y="connsiteY2"/>
                  </a:cxn>
                  <a:cxn ang="0">
                    <a:pos x="connsiteX3" y="connsiteY3"/>
                  </a:cxn>
                </a:cxnLst>
                <a:rect l="l" t="t" r="r" b="b"/>
                <a:pathLst>
                  <a:path w="1092993" h="1117997">
                    <a:moveTo>
                      <a:pt x="7620" y="0"/>
                    </a:moveTo>
                    <a:lnTo>
                      <a:pt x="1092993" y="25004"/>
                    </a:lnTo>
                    <a:lnTo>
                      <a:pt x="0" y="1117997"/>
                    </a:lnTo>
                    <a:lnTo>
                      <a:pt x="7620" y="0"/>
                    </a:lnTo>
                    <a:close/>
                  </a:path>
                </a:pathLst>
              </a:cu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grpSp>
        <p:grpSp>
          <p:nvGrpSpPr>
            <p:cNvPr id="75" name="Group 98">
              <a:extLst>
                <a:ext uri="{FF2B5EF4-FFF2-40B4-BE49-F238E27FC236}">
                  <a16:creationId xmlns:a16="http://schemas.microsoft.com/office/drawing/2014/main" id="{375D8795-398C-4593-A0A9-F67F6CB56BF7}"/>
                </a:ext>
              </a:extLst>
            </p:cNvPr>
            <p:cNvGrpSpPr/>
            <p:nvPr/>
          </p:nvGrpSpPr>
          <p:grpSpPr>
            <a:xfrm>
              <a:off x="2122999" y="6457110"/>
              <a:ext cx="706551" cy="365760"/>
              <a:chOff x="4953973" y="3370420"/>
              <a:chExt cx="706551" cy="365760"/>
            </a:xfrm>
          </p:grpSpPr>
          <p:sp>
            <p:nvSpPr>
              <p:cNvPr id="82" name="Right Arrow 1">
                <a:extLst>
                  <a:ext uri="{FF2B5EF4-FFF2-40B4-BE49-F238E27FC236}">
                    <a16:creationId xmlns:a16="http://schemas.microsoft.com/office/drawing/2014/main" id="{F9F4C9AE-C8AA-4AC7-BE19-1A5FE0E4D62A}"/>
                  </a:ext>
                </a:extLst>
              </p:cNvPr>
              <p:cNvSpPr/>
              <p:nvPr/>
            </p:nvSpPr>
            <p:spPr>
              <a:xfrm>
                <a:off x="4953973" y="3370420"/>
                <a:ext cx="706551" cy="365760"/>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22750" h="2185987">
                    <a:moveTo>
                      <a:pt x="0" y="272177"/>
                    </a:moveTo>
                    <a:lnTo>
                      <a:pt x="3129757" y="272177"/>
                    </a:lnTo>
                    <a:lnTo>
                      <a:pt x="3129757" y="0"/>
                    </a:lnTo>
                    <a:lnTo>
                      <a:pt x="4222750" y="1092994"/>
                    </a:lnTo>
                    <a:lnTo>
                      <a:pt x="3129757" y="2185987"/>
                    </a:lnTo>
                    <a:lnTo>
                      <a:pt x="3137377" y="1067990"/>
                    </a:lnTo>
                    <a:lnTo>
                      <a:pt x="1219200" y="1067990"/>
                    </a:lnTo>
                    <a:lnTo>
                      <a:pt x="0" y="272177"/>
                    </a:lnTo>
                    <a:close/>
                  </a:path>
                </a:pathLst>
              </a:custGeom>
              <a:solidFill>
                <a:schemeClr val="accent2">
                  <a:lumMod val="40000"/>
                  <a:lumOff val="6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sp>
            <p:nvSpPr>
              <p:cNvPr id="83" name="Right Arrow 1">
                <a:extLst>
                  <a:ext uri="{FF2B5EF4-FFF2-40B4-BE49-F238E27FC236}">
                    <a16:creationId xmlns:a16="http://schemas.microsoft.com/office/drawing/2014/main" id="{DA26524D-2959-43D0-A9B9-1F6454BD8D83}"/>
                  </a:ext>
                </a:extLst>
              </p:cNvPr>
              <p:cNvSpPr/>
              <p:nvPr/>
            </p:nvSpPr>
            <p:spPr>
              <a:xfrm rot="10800000" flipH="1" flipV="1">
                <a:off x="5478145" y="3549116"/>
                <a:ext cx="181104" cy="187064"/>
              </a:xfrm>
              <a:custGeom>
                <a:avLst/>
                <a:gdLst>
                  <a:gd name="connsiteX0" fmla="*/ 0 w 3994150"/>
                  <a:gd name="connsiteY0" fmla="*/ 546497 h 2185987"/>
                  <a:gd name="connsiteX1" fmla="*/ 2901157 w 3994150"/>
                  <a:gd name="connsiteY1" fmla="*/ 5464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8777 w 3994150"/>
                  <a:gd name="connsiteY1" fmla="*/ 27979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54649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546497 h 2185987"/>
                  <a:gd name="connsiteX0" fmla="*/ 0 w 3994150"/>
                  <a:gd name="connsiteY0" fmla="*/ 32551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0 w 3994150"/>
                  <a:gd name="connsiteY7" fmla="*/ 32551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1157 w 3994150"/>
                  <a:gd name="connsiteY5" fmla="*/ 16394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639490 h 2185987"/>
                  <a:gd name="connsiteX7" fmla="*/ 7620 w 3994150"/>
                  <a:gd name="connsiteY7" fmla="*/ 256937 h 2185987"/>
                  <a:gd name="connsiteX0" fmla="*/ 7620 w 3994150"/>
                  <a:gd name="connsiteY0" fmla="*/ 256937 h 2185987"/>
                  <a:gd name="connsiteX1" fmla="*/ 2901157 w 3994150"/>
                  <a:gd name="connsiteY1" fmla="*/ 272177 h 2185987"/>
                  <a:gd name="connsiteX2" fmla="*/ 2901157 w 3994150"/>
                  <a:gd name="connsiteY2" fmla="*/ 0 h 2185987"/>
                  <a:gd name="connsiteX3" fmla="*/ 3994150 w 3994150"/>
                  <a:gd name="connsiteY3" fmla="*/ 1092994 h 2185987"/>
                  <a:gd name="connsiteX4" fmla="*/ 2901157 w 3994150"/>
                  <a:gd name="connsiteY4" fmla="*/ 2185987 h 2185987"/>
                  <a:gd name="connsiteX5" fmla="*/ 2908777 w 3994150"/>
                  <a:gd name="connsiteY5" fmla="*/ 1067990 h 2185987"/>
                  <a:gd name="connsiteX6" fmla="*/ 0 w 3994150"/>
                  <a:gd name="connsiteY6" fmla="*/ 1075610 h 2185987"/>
                  <a:gd name="connsiteX7" fmla="*/ 7620 w 3994150"/>
                  <a:gd name="connsiteY7" fmla="*/ 256937 h 2185987"/>
                  <a:gd name="connsiteX0" fmla="*/ 0 w 4268470"/>
                  <a:gd name="connsiteY0" fmla="*/ 249317 h 2185987"/>
                  <a:gd name="connsiteX1" fmla="*/ 3175477 w 4268470"/>
                  <a:gd name="connsiteY1" fmla="*/ 272177 h 2185987"/>
                  <a:gd name="connsiteX2" fmla="*/ 3175477 w 4268470"/>
                  <a:gd name="connsiteY2" fmla="*/ 0 h 2185987"/>
                  <a:gd name="connsiteX3" fmla="*/ 4268470 w 4268470"/>
                  <a:gd name="connsiteY3" fmla="*/ 1092994 h 2185987"/>
                  <a:gd name="connsiteX4" fmla="*/ 3175477 w 4268470"/>
                  <a:gd name="connsiteY4" fmla="*/ 2185987 h 2185987"/>
                  <a:gd name="connsiteX5" fmla="*/ 3183097 w 4268470"/>
                  <a:gd name="connsiteY5" fmla="*/ 1067990 h 2185987"/>
                  <a:gd name="connsiteX6" fmla="*/ 274320 w 4268470"/>
                  <a:gd name="connsiteY6" fmla="*/ 1075610 h 2185987"/>
                  <a:gd name="connsiteX7" fmla="*/ 0 w 4268470"/>
                  <a:gd name="connsiteY7" fmla="*/ 24931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228600 w 4222750"/>
                  <a:gd name="connsiteY6" fmla="*/ 1075610 h 2185987"/>
                  <a:gd name="connsiteX7" fmla="*/ 0 w 4222750"/>
                  <a:gd name="connsiteY7" fmla="*/ 272177 h 2185987"/>
                  <a:gd name="connsiteX0" fmla="*/ 0 w 4222750"/>
                  <a:gd name="connsiteY0" fmla="*/ 272177 h 2185987"/>
                  <a:gd name="connsiteX1" fmla="*/ 3129757 w 4222750"/>
                  <a:gd name="connsiteY1" fmla="*/ 272177 h 2185987"/>
                  <a:gd name="connsiteX2" fmla="*/ 3129757 w 4222750"/>
                  <a:gd name="connsiteY2" fmla="*/ 0 h 2185987"/>
                  <a:gd name="connsiteX3" fmla="*/ 4222750 w 4222750"/>
                  <a:gd name="connsiteY3" fmla="*/ 1092994 h 2185987"/>
                  <a:gd name="connsiteX4" fmla="*/ 3129757 w 4222750"/>
                  <a:gd name="connsiteY4" fmla="*/ 2185987 h 2185987"/>
                  <a:gd name="connsiteX5" fmla="*/ 3137377 w 4222750"/>
                  <a:gd name="connsiteY5" fmla="*/ 1067990 h 2185987"/>
                  <a:gd name="connsiteX6" fmla="*/ 1219200 w 4222750"/>
                  <a:gd name="connsiteY6" fmla="*/ 1067990 h 2185987"/>
                  <a:gd name="connsiteX7" fmla="*/ 0 w 4222750"/>
                  <a:gd name="connsiteY7" fmla="*/ 272177 h 2185987"/>
                  <a:gd name="connsiteX0" fmla="*/ 0 w 3003550"/>
                  <a:gd name="connsiteY0" fmla="*/ 1067990 h 2185987"/>
                  <a:gd name="connsiteX1" fmla="*/ 1910557 w 3003550"/>
                  <a:gd name="connsiteY1" fmla="*/ 272177 h 2185987"/>
                  <a:gd name="connsiteX2" fmla="*/ 1910557 w 3003550"/>
                  <a:gd name="connsiteY2" fmla="*/ 0 h 2185987"/>
                  <a:gd name="connsiteX3" fmla="*/ 3003550 w 3003550"/>
                  <a:gd name="connsiteY3" fmla="*/ 1092994 h 2185987"/>
                  <a:gd name="connsiteX4" fmla="*/ 1910557 w 3003550"/>
                  <a:gd name="connsiteY4" fmla="*/ 2185987 h 2185987"/>
                  <a:gd name="connsiteX5" fmla="*/ 1918177 w 3003550"/>
                  <a:gd name="connsiteY5" fmla="*/ 1067990 h 2185987"/>
                  <a:gd name="connsiteX6" fmla="*/ 0 w 3003550"/>
                  <a:gd name="connsiteY6" fmla="*/ 1067990 h 2185987"/>
                  <a:gd name="connsiteX0" fmla="*/ 7620 w 1092993"/>
                  <a:gd name="connsiteY0" fmla="*/ 1067990 h 2185987"/>
                  <a:gd name="connsiteX1" fmla="*/ 0 w 1092993"/>
                  <a:gd name="connsiteY1" fmla="*/ 272177 h 2185987"/>
                  <a:gd name="connsiteX2" fmla="*/ 0 w 1092993"/>
                  <a:gd name="connsiteY2" fmla="*/ 0 h 2185987"/>
                  <a:gd name="connsiteX3" fmla="*/ 1092993 w 1092993"/>
                  <a:gd name="connsiteY3" fmla="*/ 1092994 h 2185987"/>
                  <a:gd name="connsiteX4" fmla="*/ 0 w 1092993"/>
                  <a:gd name="connsiteY4" fmla="*/ 2185987 h 2185987"/>
                  <a:gd name="connsiteX5" fmla="*/ 7620 w 1092993"/>
                  <a:gd name="connsiteY5" fmla="*/ 1067990 h 2185987"/>
                  <a:gd name="connsiteX0" fmla="*/ 7620 w 1092993"/>
                  <a:gd name="connsiteY0" fmla="*/ 1067990 h 2185987"/>
                  <a:gd name="connsiteX1" fmla="*/ 0 w 1092993"/>
                  <a:gd name="connsiteY1" fmla="*/ 0 h 2185987"/>
                  <a:gd name="connsiteX2" fmla="*/ 1092993 w 1092993"/>
                  <a:gd name="connsiteY2" fmla="*/ 1092994 h 2185987"/>
                  <a:gd name="connsiteX3" fmla="*/ 0 w 1092993"/>
                  <a:gd name="connsiteY3" fmla="*/ 2185987 h 2185987"/>
                  <a:gd name="connsiteX4" fmla="*/ 7620 w 1092993"/>
                  <a:gd name="connsiteY4" fmla="*/ 1067990 h 2185987"/>
                  <a:gd name="connsiteX0" fmla="*/ 7620 w 1092993"/>
                  <a:gd name="connsiteY0" fmla="*/ 0 h 1117997"/>
                  <a:gd name="connsiteX1" fmla="*/ 1092993 w 1092993"/>
                  <a:gd name="connsiteY1" fmla="*/ 25004 h 1117997"/>
                  <a:gd name="connsiteX2" fmla="*/ 0 w 1092993"/>
                  <a:gd name="connsiteY2" fmla="*/ 1117997 h 1117997"/>
                  <a:gd name="connsiteX3" fmla="*/ 7620 w 1092993"/>
                  <a:gd name="connsiteY3" fmla="*/ 0 h 1117997"/>
                </a:gdLst>
                <a:ahLst/>
                <a:cxnLst>
                  <a:cxn ang="0">
                    <a:pos x="connsiteX0" y="connsiteY0"/>
                  </a:cxn>
                  <a:cxn ang="0">
                    <a:pos x="connsiteX1" y="connsiteY1"/>
                  </a:cxn>
                  <a:cxn ang="0">
                    <a:pos x="connsiteX2" y="connsiteY2"/>
                  </a:cxn>
                  <a:cxn ang="0">
                    <a:pos x="connsiteX3" y="connsiteY3"/>
                  </a:cxn>
                </a:cxnLst>
                <a:rect l="l" t="t" r="r" b="b"/>
                <a:pathLst>
                  <a:path w="1092993" h="1117997">
                    <a:moveTo>
                      <a:pt x="7620" y="0"/>
                    </a:moveTo>
                    <a:lnTo>
                      <a:pt x="1092993" y="25004"/>
                    </a:lnTo>
                    <a:lnTo>
                      <a:pt x="0" y="1117997"/>
                    </a:lnTo>
                    <a:lnTo>
                      <a:pt x="7620" y="0"/>
                    </a:lnTo>
                    <a:close/>
                  </a:path>
                </a:pathLst>
              </a:cu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noAutofit/>
              </a:bodyPr>
              <a:lstStyle/>
              <a:p>
                <a:pPr algn="ctr"/>
                <a:endParaRPr lang="en-US" sz="1400" dirty="0">
                  <a:solidFill>
                    <a:schemeClr val="tx2"/>
                  </a:solidFill>
                  <a:latin typeface="Verdana" panose="020B0604030504040204" pitchFamily="34" charset="0"/>
                  <a:ea typeface="Verdana" panose="020B0604030504040204" pitchFamily="34" charset="0"/>
                </a:endParaRPr>
              </a:p>
            </p:txBody>
          </p:sp>
        </p:grpSp>
        <p:sp>
          <p:nvSpPr>
            <p:cNvPr id="76" name="Freeform 26">
              <a:extLst>
                <a:ext uri="{FF2B5EF4-FFF2-40B4-BE49-F238E27FC236}">
                  <a16:creationId xmlns:a16="http://schemas.microsoft.com/office/drawing/2014/main" id="{65771875-2116-4BF5-A36D-0C41D2E8074E}"/>
                </a:ext>
              </a:extLst>
            </p:cNvPr>
            <p:cNvSpPr>
              <a:spLocks noEditPoints="1"/>
            </p:cNvSpPr>
            <p:nvPr/>
          </p:nvSpPr>
          <p:spPr bwMode="auto">
            <a:xfrm>
              <a:off x="4509090" y="3458340"/>
              <a:ext cx="368300" cy="371475"/>
            </a:xfrm>
            <a:custGeom>
              <a:avLst/>
              <a:gdLst>
                <a:gd name="T0" fmla="*/ 94 w 137"/>
                <a:gd name="T1" fmla="*/ 95 h 138"/>
                <a:gd name="T2" fmla="*/ 98 w 137"/>
                <a:gd name="T3" fmla="*/ 83 h 138"/>
                <a:gd name="T4" fmla="*/ 101 w 137"/>
                <a:gd name="T5" fmla="*/ 95 h 138"/>
                <a:gd name="T6" fmla="*/ 106 w 137"/>
                <a:gd name="T7" fmla="*/ 43 h 138"/>
                <a:gd name="T8" fmla="*/ 88 w 137"/>
                <a:gd name="T9" fmla="*/ 95 h 138"/>
                <a:gd name="T10" fmla="*/ 100 w 137"/>
                <a:gd name="T11" fmla="*/ 52 h 138"/>
                <a:gd name="T12" fmla="*/ 94 w 137"/>
                <a:gd name="T13" fmla="*/ 52 h 138"/>
                <a:gd name="T14" fmla="*/ 97 w 137"/>
                <a:gd name="T15" fmla="*/ 60 h 138"/>
                <a:gd name="T16" fmla="*/ 97 w 137"/>
                <a:gd name="T17" fmla="*/ 66 h 138"/>
                <a:gd name="T18" fmla="*/ 97 w 137"/>
                <a:gd name="T19" fmla="*/ 60 h 138"/>
                <a:gd name="T20" fmla="*/ 100 w 137"/>
                <a:gd name="T21" fmla="*/ 75 h 138"/>
                <a:gd name="T22" fmla="*/ 94 w 137"/>
                <a:gd name="T23" fmla="*/ 75 h 138"/>
                <a:gd name="T24" fmla="*/ 68 w 137"/>
                <a:gd name="T25" fmla="*/ 0 h 138"/>
                <a:gd name="T26" fmla="*/ 68 w 137"/>
                <a:gd name="T27" fmla="*/ 138 h 138"/>
                <a:gd name="T28" fmla="*/ 68 w 137"/>
                <a:gd name="T29" fmla="*/ 0 h 138"/>
                <a:gd name="T30" fmla="*/ 108 w 137"/>
                <a:gd name="T31" fmla="*/ 102 h 138"/>
                <a:gd name="T32" fmla="*/ 25 w 137"/>
                <a:gd name="T33" fmla="*/ 98 h 138"/>
                <a:gd name="T34" fmla="*/ 28 w 137"/>
                <a:gd name="T35" fmla="*/ 36 h 138"/>
                <a:gd name="T36" fmla="*/ 49 w 137"/>
                <a:gd name="T37" fmla="*/ 29 h 138"/>
                <a:gd name="T38" fmla="*/ 86 w 137"/>
                <a:gd name="T39" fmla="*/ 26 h 138"/>
                <a:gd name="T40" fmla="*/ 88 w 137"/>
                <a:gd name="T41" fmla="*/ 36 h 138"/>
                <a:gd name="T42" fmla="*/ 112 w 137"/>
                <a:gd name="T43" fmla="*/ 40 h 138"/>
                <a:gd name="T44" fmla="*/ 54 w 137"/>
                <a:gd name="T45" fmla="*/ 95 h 138"/>
                <a:gd name="T46" fmla="*/ 60 w 137"/>
                <a:gd name="T47" fmla="*/ 86 h 138"/>
                <a:gd name="T48" fmla="*/ 65 w 137"/>
                <a:gd name="T49" fmla="*/ 86 h 138"/>
                <a:gd name="T50" fmla="*/ 82 w 137"/>
                <a:gd name="T51" fmla="*/ 95 h 138"/>
                <a:gd name="T52" fmla="*/ 54 w 137"/>
                <a:gd name="T53" fmla="*/ 31 h 138"/>
                <a:gd name="T54" fmla="*/ 74 w 137"/>
                <a:gd name="T55" fmla="*/ 38 h 138"/>
                <a:gd name="T56" fmla="*/ 74 w 137"/>
                <a:gd name="T57" fmla="*/ 43 h 138"/>
                <a:gd name="T58" fmla="*/ 74 w 137"/>
                <a:gd name="T59" fmla="*/ 38 h 138"/>
                <a:gd name="T60" fmla="*/ 77 w 137"/>
                <a:gd name="T61" fmla="*/ 52 h 138"/>
                <a:gd name="T62" fmla="*/ 71 w 137"/>
                <a:gd name="T63" fmla="*/ 52 h 138"/>
                <a:gd name="T64" fmla="*/ 74 w 137"/>
                <a:gd name="T65" fmla="*/ 60 h 138"/>
                <a:gd name="T66" fmla="*/ 74 w 137"/>
                <a:gd name="T67" fmla="*/ 66 h 138"/>
                <a:gd name="T68" fmla="*/ 74 w 137"/>
                <a:gd name="T69" fmla="*/ 60 h 138"/>
                <a:gd name="T70" fmla="*/ 77 w 137"/>
                <a:gd name="T71" fmla="*/ 75 h 138"/>
                <a:gd name="T72" fmla="*/ 71 w 137"/>
                <a:gd name="T73" fmla="*/ 75 h 138"/>
                <a:gd name="T74" fmla="*/ 63 w 137"/>
                <a:gd name="T75" fmla="*/ 38 h 138"/>
                <a:gd name="T76" fmla="*/ 63 w 137"/>
                <a:gd name="T77" fmla="*/ 43 h 138"/>
                <a:gd name="T78" fmla="*/ 63 w 137"/>
                <a:gd name="T79" fmla="*/ 38 h 138"/>
                <a:gd name="T80" fmla="*/ 65 w 137"/>
                <a:gd name="T81" fmla="*/ 52 h 138"/>
                <a:gd name="T82" fmla="*/ 60 w 137"/>
                <a:gd name="T83" fmla="*/ 52 h 138"/>
                <a:gd name="T84" fmla="*/ 63 w 137"/>
                <a:gd name="T85" fmla="*/ 60 h 138"/>
                <a:gd name="T86" fmla="*/ 63 w 137"/>
                <a:gd name="T87" fmla="*/ 66 h 138"/>
                <a:gd name="T88" fmla="*/ 63 w 137"/>
                <a:gd name="T89" fmla="*/ 60 h 138"/>
                <a:gd name="T90" fmla="*/ 65 w 137"/>
                <a:gd name="T91" fmla="*/ 75 h 138"/>
                <a:gd name="T92" fmla="*/ 60 w 137"/>
                <a:gd name="T93" fmla="*/ 75 h 138"/>
                <a:gd name="T94" fmla="*/ 30 w 137"/>
                <a:gd name="T95" fmla="*/ 95 h 138"/>
                <a:gd name="T96" fmla="*/ 36 w 137"/>
                <a:gd name="T97" fmla="*/ 86 h 138"/>
                <a:gd name="T98" fmla="*/ 42 w 137"/>
                <a:gd name="T99" fmla="*/ 86 h 138"/>
                <a:gd name="T100" fmla="*/ 49 w 137"/>
                <a:gd name="T101" fmla="*/ 95 h 138"/>
                <a:gd name="T102" fmla="*/ 30 w 137"/>
                <a:gd name="T103" fmla="*/ 43 h 138"/>
                <a:gd name="T104" fmla="*/ 40 w 137"/>
                <a:gd name="T105" fmla="*/ 49 h 138"/>
                <a:gd name="T106" fmla="*/ 40 w 137"/>
                <a:gd name="T107" fmla="*/ 55 h 138"/>
                <a:gd name="T108" fmla="*/ 40 w 137"/>
                <a:gd name="T109" fmla="*/ 49 h 138"/>
                <a:gd name="T110" fmla="*/ 43 w 137"/>
                <a:gd name="T111" fmla="*/ 63 h 138"/>
                <a:gd name="T112" fmla="*/ 37 w 137"/>
                <a:gd name="T113" fmla="*/ 63 h 138"/>
                <a:gd name="T114" fmla="*/ 40 w 137"/>
                <a:gd name="T115" fmla="*/ 72 h 138"/>
                <a:gd name="T116" fmla="*/ 40 w 137"/>
                <a:gd name="T117" fmla="*/ 78 h 138"/>
                <a:gd name="T118" fmla="*/ 40 w 137"/>
                <a:gd name="T119" fmla="*/ 7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37" h="138">
                  <a:moveTo>
                    <a:pt x="88" y="95"/>
                  </a:moveTo>
                  <a:cubicBezTo>
                    <a:pt x="94" y="95"/>
                    <a:pt x="94" y="95"/>
                    <a:pt x="94" y="95"/>
                  </a:cubicBezTo>
                  <a:cubicBezTo>
                    <a:pt x="94" y="86"/>
                    <a:pt x="94" y="86"/>
                    <a:pt x="94" y="86"/>
                  </a:cubicBezTo>
                  <a:cubicBezTo>
                    <a:pt x="94" y="85"/>
                    <a:pt x="96" y="83"/>
                    <a:pt x="98" y="83"/>
                  </a:cubicBezTo>
                  <a:cubicBezTo>
                    <a:pt x="99" y="83"/>
                    <a:pt x="101" y="85"/>
                    <a:pt x="101" y="86"/>
                  </a:cubicBezTo>
                  <a:cubicBezTo>
                    <a:pt x="101" y="95"/>
                    <a:pt x="101" y="95"/>
                    <a:pt x="101" y="95"/>
                  </a:cubicBezTo>
                  <a:cubicBezTo>
                    <a:pt x="106" y="95"/>
                    <a:pt x="106" y="95"/>
                    <a:pt x="106" y="95"/>
                  </a:cubicBezTo>
                  <a:cubicBezTo>
                    <a:pt x="106" y="43"/>
                    <a:pt x="106" y="43"/>
                    <a:pt x="106" y="43"/>
                  </a:cubicBezTo>
                  <a:cubicBezTo>
                    <a:pt x="88" y="43"/>
                    <a:pt x="88" y="43"/>
                    <a:pt x="88" y="43"/>
                  </a:cubicBezTo>
                  <a:lnTo>
                    <a:pt x="88" y="95"/>
                  </a:lnTo>
                  <a:close/>
                  <a:moveTo>
                    <a:pt x="97" y="49"/>
                  </a:moveTo>
                  <a:cubicBezTo>
                    <a:pt x="99" y="49"/>
                    <a:pt x="100" y="50"/>
                    <a:pt x="100" y="52"/>
                  </a:cubicBezTo>
                  <a:cubicBezTo>
                    <a:pt x="100" y="53"/>
                    <a:pt x="99" y="55"/>
                    <a:pt x="97" y="55"/>
                  </a:cubicBezTo>
                  <a:cubicBezTo>
                    <a:pt x="95" y="55"/>
                    <a:pt x="94" y="53"/>
                    <a:pt x="94" y="52"/>
                  </a:cubicBezTo>
                  <a:cubicBezTo>
                    <a:pt x="94" y="50"/>
                    <a:pt x="95" y="49"/>
                    <a:pt x="97" y="49"/>
                  </a:cubicBezTo>
                  <a:close/>
                  <a:moveTo>
                    <a:pt x="97" y="60"/>
                  </a:moveTo>
                  <a:cubicBezTo>
                    <a:pt x="99" y="60"/>
                    <a:pt x="100" y="62"/>
                    <a:pt x="100" y="63"/>
                  </a:cubicBezTo>
                  <a:cubicBezTo>
                    <a:pt x="100" y="65"/>
                    <a:pt x="99" y="66"/>
                    <a:pt x="97" y="66"/>
                  </a:cubicBezTo>
                  <a:cubicBezTo>
                    <a:pt x="95" y="66"/>
                    <a:pt x="94" y="65"/>
                    <a:pt x="94" y="63"/>
                  </a:cubicBezTo>
                  <a:cubicBezTo>
                    <a:pt x="94" y="62"/>
                    <a:pt x="95" y="60"/>
                    <a:pt x="97" y="60"/>
                  </a:cubicBezTo>
                  <a:close/>
                  <a:moveTo>
                    <a:pt x="97" y="72"/>
                  </a:moveTo>
                  <a:cubicBezTo>
                    <a:pt x="99" y="72"/>
                    <a:pt x="100" y="73"/>
                    <a:pt x="100" y="75"/>
                  </a:cubicBezTo>
                  <a:cubicBezTo>
                    <a:pt x="100" y="76"/>
                    <a:pt x="99" y="78"/>
                    <a:pt x="97" y="78"/>
                  </a:cubicBezTo>
                  <a:cubicBezTo>
                    <a:pt x="95" y="78"/>
                    <a:pt x="94" y="76"/>
                    <a:pt x="94" y="75"/>
                  </a:cubicBezTo>
                  <a:cubicBezTo>
                    <a:pt x="94" y="73"/>
                    <a:pt x="95" y="72"/>
                    <a:pt x="97" y="72"/>
                  </a:cubicBezTo>
                  <a:close/>
                  <a:moveTo>
                    <a:pt x="68" y="0"/>
                  </a:moveTo>
                  <a:cubicBezTo>
                    <a:pt x="30" y="0"/>
                    <a:pt x="0" y="31"/>
                    <a:pt x="0" y="69"/>
                  </a:cubicBezTo>
                  <a:cubicBezTo>
                    <a:pt x="0" y="107"/>
                    <a:pt x="30" y="138"/>
                    <a:pt x="68" y="138"/>
                  </a:cubicBezTo>
                  <a:cubicBezTo>
                    <a:pt x="106" y="138"/>
                    <a:pt x="137" y="107"/>
                    <a:pt x="137" y="69"/>
                  </a:cubicBezTo>
                  <a:cubicBezTo>
                    <a:pt x="137" y="31"/>
                    <a:pt x="106" y="0"/>
                    <a:pt x="68" y="0"/>
                  </a:cubicBezTo>
                  <a:close/>
                  <a:moveTo>
                    <a:pt x="112" y="98"/>
                  </a:moveTo>
                  <a:cubicBezTo>
                    <a:pt x="112" y="99"/>
                    <a:pt x="110" y="102"/>
                    <a:pt x="108" y="102"/>
                  </a:cubicBezTo>
                  <a:cubicBezTo>
                    <a:pt x="28" y="102"/>
                    <a:pt x="28" y="102"/>
                    <a:pt x="28" y="102"/>
                  </a:cubicBezTo>
                  <a:cubicBezTo>
                    <a:pt x="27" y="102"/>
                    <a:pt x="25" y="99"/>
                    <a:pt x="25" y="98"/>
                  </a:cubicBezTo>
                  <a:cubicBezTo>
                    <a:pt x="25" y="40"/>
                    <a:pt x="25" y="40"/>
                    <a:pt x="25" y="40"/>
                  </a:cubicBezTo>
                  <a:cubicBezTo>
                    <a:pt x="25" y="39"/>
                    <a:pt x="27" y="36"/>
                    <a:pt x="28" y="36"/>
                  </a:cubicBezTo>
                  <a:cubicBezTo>
                    <a:pt x="49" y="36"/>
                    <a:pt x="49" y="36"/>
                    <a:pt x="49" y="36"/>
                  </a:cubicBezTo>
                  <a:cubicBezTo>
                    <a:pt x="49" y="29"/>
                    <a:pt x="49" y="29"/>
                    <a:pt x="49" y="29"/>
                  </a:cubicBezTo>
                  <a:cubicBezTo>
                    <a:pt x="49" y="27"/>
                    <a:pt x="50" y="26"/>
                    <a:pt x="51" y="26"/>
                  </a:cubicBezTo>
                  <a:cubicBezTo>
                    <a:pt x="86" y="26"/>
                    <a:pt x="86" y="26"/>
                    <a:pt x="86" y="26"/>
                  </a:cubicBezTo>
                  <a:cubicBezTo>
                    <a:pt x="87" y="26"/>
                    <a:pt x="88" y="27"/>
                    <a:pt x="88" y="29"/>
                  </a:cubicBezTo>
                  <a:cubicBezTo>
                    <a:pt x="88" y="36"/>
                    <a:pt x="88" y="36"/>
                    <a:pt x="88" y="36"/>
                  </a:cubicBezTo>
                  <a:cubicBezTo>
                    <a:pt x="108" y="36"/>
                    <a:pt x="108" y="36"/>
                    <a:pt x="108" y="36"/>
                  </a:cubicBezTo>
                  <a:cubicBezTo>
                    <a:pt x="110" y="36"/>
                    <a:pt x="112" y="39"/>
                    <a:pt x="112" y="40"/>
                  </a:cubicBezTo>
                  <a:lnTo>
                    <a:pt x="112" y="98"/>
                  </a:lnTo>
                  <a:close/>
                  <a:moveTo>
                    <a:pt x="54" y="95"/>
                  </a:moveTo>
                  <a:cubicBezTo>
                    <a:pt x="60" y="95"/>
                    <a:pt x="60" y="95"/>
                    <a:pt x="60" y="95"/>
                  </a:cubicBezTo>
                  <a:cubicBezTo>
                    <a:pt x="60" y="86"/>
                    <a:pt x="60" y="86"/>
                    <a:pt x="60" y="86"/>
                  </a:cubicBezTo>
                  <a:cubicBezTo>
                    <a:pt x="60" y="85"/>
                    <a:pt x="61" y="83"/>
                    <a:pt x="62" y="83"/>
                  </a:cubicBezTo>
                  <a:cubicBezTo>
                    <a:pt x="64" y="83"/>
                    <a:pt x="65" y="85"/>
                    <a:pt x="65" y="86"/>
                  </a:cubicBezTo>
                  <a:cubicBezTo>
                    <a:pt x="65" y="95"/>
                    <a:pt x="65" y="95"/>
                    <a:pt x="65" y="95"/>
                  </a:cubicBezTo>
                  <a:cubicBezTo>
                    <a:pt x="82" y="95"/>
                    <a:pt x="82" y="95"/>
                    <a:pt x="82" y="95"/>
                  </a:cubicBezTo>
                  <a:cubicBezTo>
                    <a:pt x="82" y="31"/>
                    <a:pt x="82" y="31"/>
                    <a:pt x="82" y="31"/>
                  </a:cubicBezTo>
                  <a:cubicBezTo>
                    <a:pt x="54" y="31"/>
                    <a:pt x="54" y="31"/>
                    <a:pt x="54" y="31"/>
                  </a:cubicBezTo>
                  <a:lnTo>
                    <a:pt x="54" y="95"/>
                  </a:lnTo>
                  <a:close/>
                  <a:moveTo>
                    <a:pt x="74" y="38"/>
                  </a:moveTo>
                  <a:cubicBezTo>
                    <a:pt x="76" y="38"/>
                    <a:pt x="77" y="39"/>
                    <a:pt x="77" y="40"/>
                  </a:cubicBezTo>
                  <a:cubicBezTo>
                    <a:pt x="77" y="42"/>
                    <a:pt x="76" y="43"/>
                    <a:pt x="74" y="43"/>
                  </a:cubicBezTo>
                  <a:cubicBezTo>
                    <a:pt x="72" y="43"/>
                    <a:pt x="71" y="42"/>
                    <a:pt x="71" y="40"/>
                  </a:cubicBezTo>
                  <a:cubicBezTo>
                    <a:pt x="71" y="39"/>
                    <a:pt x="72" y="38"/>
                    <a:pt x="74" y="38"/>
                  </a:cubicBezTo>
                  <a:close/>
                  <a:moveTo>
                    <a:pt x="74" y="49"/>
                  </a:moveTo>
                  <a:cubicBezTo>
                    <a:pt x="76" y="49"/>
                    <a:pt x="77" y="50"/>
                    <a:pt x="77" y="52"/>
                  </a:cubicBezTo>
                  <a:cubicBezTo>
                    <a:pt x="77" y="53"/>
                    <a:pt x="76" y="55"/>
                    <a:pt x="74" y="55"/>
                  </a:cubicBezTo>
                  <a:cubicBezTo>
                    <a:pt x="72" y="55"/>
                    <a:pt x="71" y="53"/>
                    <a:pt x="71" y="52"/>
                  </a:cubicBezTo>
                  <a:cubicBezTo>
                    <a:pt x="71" y="50"/>
                    <a:pt x="72" y="49"/>
                    <a:pt x="74" y="49"/>
                  </a:cubicBezTo>
                  <a:close/>
                  <a:moveTo>
                    <a:pt x="74" y="60"/>
                  </a:moveTo>
                  <a:cubicBezTo>
                    <a:pt x="76" y="60"/>
                    <a:pt x="77" y="62"/>
                    <a:pt x="77" y="63"/>
                  </a:cubicBezTo>
                  <a:cubicBezTo>
                    <a:pt x="77" y="65"/>
                    <a:pt x="76" y="66"/>
                    <a:pt x="74" y="66"/>
                  </a:cubicBezTo>
                  <a:cubicBezTo>
                    <a:pt x="72" y="66"/>
                    <a:pt x="71" y="65"/>
                    <a:pt x="71" y="63"/>
                  </a:cubicBezTo>
                  <a:cubicBezTo>
                    <a:pt x="71" y="62"/>
                    <a:pt x="72" y="60"/>
                    <a:pt x="74" y="60"/>
                  </a:cubicBezTo>
                  <a:close/>
                  <a:moveTo>
                    <a:pt x="74" y="72"/>
                  </a:moveTo>
                  <a:cubicBezTo>
                    <a:pt x="76" y="72"/>
                    <a:pt x="77" y="73"/>
                    <a:pt x="77" y="75"/>
                  </a:cubicBezTo>
                  <a:cubicBezTo>
                    <a:pt x="77" y="76"/>
                    <a:pt x="76" y="78"/>
                    <a:pt x="74" y="78"/>
                  </a:cubicBezTo>
                  <a:cubicBezTo>
                    <a:pt x="72" y="78"/>
                    <a:pt x="71" y="76"/>
                    <a:pt x="71" y="75"/>
                  </a:cubicBezTo>
                  <a:cubicBezTo>
                    <a:pt x="71" y="73"/>
                    <a:pt x="72" y="72"/>
                    <a:pt x="74" y="72"/>
                  </a:cubicBezTo>
                  <a:close/>
                  <a:moveTo>
                    <a:pt x="63" y="38"/>
                  </a:moveTo>
                  <a:cubicBezTo>
                    <a:pt x="64" y="38"/>
                    <a:pt x="65" y="39"/>
                    <a:pt x="65" y="40"/>
                  </a:cubicBezTo>
                  <a:cubicBezTo>
                    <a:pt x="65" y="42"/>
                    <a:pt x="64" y="43"/>
                    <a:pt x="63" y="43"/>
                  </a:cubicBezTo>
                  <a:cubicBezTo>
                    <a:pt x="61" y="43"/>
                    <a:pt x="60" y="42"/>
                    <a:pt x="60" y="40"/>
                  </a:cubicBezTo>
                  <a:cubicBezTo>
                    <a:pt x="60" y="39"/>
                    <a:pt x="61" y="38"/>
                    <a:pt x="63" y="38"/>
                  </a:cubicBezTo>
                  <a:close/>
                  <a:moveTo>
                    <a:pt x="63" y="49"/>
                  </a:moveTo>
                  <a:cubicBezTo>
                    <a:pt x="64" y="49"/>
                    <a:pt x="65" y="50"/>
                    <a:pt x="65" y="52"/>
                  </a:cubicBezTo>
                  <a:cubicBezTo>
                    <a:pt x="65" y="53"/>
                    <a:pt x="64" y="55"/>
                    <a:pt x="63" y="55"/>
                  </a:cubicBezTo>
                  <a:cubicBezTo>
                    <a:pt x="61" y="55"/>
                    <a:pt x="60" y="53"/>
                    <a:pt x="60" y="52"/>
                  </a:cubicBezTo>
                  <a:cubicBezTo>
                    <a:pt x="60" y="50"/>
                    <a:pt x="61" y="49"/>
                    <a:pt x="63" y="49"/>
                  </a:cubicBezTo>
                  <a:close/>
                  <a:moveTo>
                    <a:pt x="63" y="60"/>
                  </a:moveTo>
                  <a:cubicBezTo>
                    <a:pt x="64" y="60"/>
                    <a:pt x="65" y="62"/>
                    <a:pt x="65" y="63"/>
                  </a:cubicBezTo>
                  <a:cubicBezTo>
                    <a:pt x="65" y="65"/>
                    <a:pt x="64" y="66"/>
                    <a:pt x="63" y="66"/>
                  </a:cubicBezTo>
                  <a:cubicBezTo>
                    <a:pt x="61" y="66"/>
                    <a:pt x="60" y="65"/>
                    <a:pt x="60" y="63"/>
                  </a:cubicBezTo>
                  <a:cubicBezTo>
                    <a:pt x="60" y="62"/>
                    <a:pt x="61" y="60"/>
                    <a:pt x="63" y="60"/>
                  </a:cubicBezTo>
                  <a:close/>
                  <a:moveTo>
                    <a:pt x="63" y="72"/>
                  </a:moveTo>
                  <a:cubicBezTo>
                    <a:pt x="64" y="72"/>
                    <a:pt x="65" y="73"/>
                    <a:pt x="65" y="75"/>
                  </a:cubicBezTo>
                  <a:cubicBezTo>
                    <a:pt x="65" y="76"/>
                    <a:pt x="64" y="78"/>
                    <a:pt x="63" y="78"/>
                  </a:cubicBezTo>
                  <a:cubicBezTo>
                    <a:pt x="61" y="78"/>
                    <a:pt x="60" y="76"/>
                    <a:pt x="60" y="75"/>
                  </a:cubicBezTo>
                  <a:cubicBezTo>
                    <a:pt x="60" y="73"/>
                    <a:pt x="61" y="72"/>
                    <a:pt x="63" y="72"/>
                  </a:cubicBezTo>
                  <a:close/>
                  <a:moveTo>
                    <a:pt x="30" y="95"/>
                  </a:moveTo>
                  <a:cubicBezTo>
                    <a:pt x="36" y="95"/>
                    <a:pt x="36" y="95"/>
                    <a:pt x="36" y="95"/>
                  </a:cubicBezTo>
                  <a:cubicBezTo>
                    <a:pt x="36" y="86"/>
                    <a:pt x="36" y="86"/>
                    <a:pt x="36" y="86"/>
                  </a:cubicBezTo>
                  <a:cubicBezTo>
                    <a:pt x="36" y="85"/>
                    <a:pt x="37" y="83"/>
                    <a:pt x="39" y="83"/>
                  </a:cubicBezTo>
                  <a:cubicBezTo>
                    <a:pt x="41" y="83"/>
                    <a:pt x="42" y="85"/>
                    <a:pt x="42" y="86"/>
                  </a:cubicBezTo>
                  <a:cubicBezTo>
                    <a:pt x="42" y="95"/>
                    <a:pt x="42" y="95"/>
                    <a:pt x="42" y="95"/>
                  </a:cubicBezTo>
                  <a:cubicBezTo>
                    <a:pt x="49" y="95"/>
                    <a:pt x="49" y="95"/>
                    <a:pt x="49" y="95"/>
                  </a:cubicBezTo>
                  <a:cubicBezTo>
                    <a:pt x="49" y="43"/>
                    <a:pt x="49" y="43"/>
                    <a:pt x="49" y="43"/>
                  </a:cubicBezTo>
                  <a:cubicBezTo>
                    <a:pt x="30" y="43"/>
                    <a:pt x="30" y="43"/>
                    <a:pt x="30" y="43"/>
                  </a:cubicBezTo>
                  <a:lnTo>
                    <a:pt x="30" y="95"/>
                  </a:lnTo>
                  <a:close/>
                  <a:moveTo>
                    <a:pt x="40" y="49"/>
                  </a:moveTo>
                  <a:cubicBezTo>
                    <a:pt x="41" y="49"/>
                    <a:pt x="43" y="50"/>
                    <a:pt x="43" y="52"/>
                  </a:cubicBezTo>
                  <a:cubicBezTo>
                    <a:pt x="43" y="53"/>
                    <a:pt x="41" y="55"/>
                    <a:pt x="40" y="55"/>
                  </a:cubicBezTo>
                  <a:cubicBezTo>
                    <a:pt x="38" y="55"/>
                    <a:pt x="37" y="53"/>
                    <a:pt x="37" y="52"/>
                  </a:cubicBezTo>
                  <a:cubicBezTo>
                    <a:pt x="37" y="50"/>
                    <a:pt x="38" y="49"/>
                    <a:pt x="40" y="49"/>
                  </a:cubicBezTo>
                  <a:close/>
                  <a:moveTo>
                    <a:pt x="40" y="60"/>
                  </a:moveTo>
                  <a:cubicBezTo>
                    <a:pt x="41" y="60"/>
                    <a:pt x="43" y="62"/>
                    <a:pt x="43" y="63"/>
                  </a:cubicBezTo>
                  <a:cubicBezTo>
                    <a:pt x="43" y="65"/>
                    <a:pt x="41" y="66"/>
                    <a:pt x="40" y="66"/>
                  </a:cubicBezTo>
                  <a:cubicBezTo>
                    <a:pt x="38" y="66"/>
                    <a:pt x="37" y="65"/>
                    <a:pt x="37" y="63"/>
                  </a:cubicBezTo>
                  <a:cubicBezTo>
                    <a:pt x="37" y="62"/>
                    <a:pt x="38" y="60"/>
                    <a:pt x="40" y="60"/>
                  </a:cubicBezTo>
                  <a:close/>
                  <a:moveTo>
                    <a:pt x="40" y="72"/>
                  </a:moveTo>
                  <a:cubicBezTo>
                    <a:pt x="41" y="72"/>
                    <a:pt x="43" y="73"/>
                    <a:pt x="43" y="75"/>
                  </a:cubicBezTo>
                  <a:cubicBezTo>
                    <a:pt x="43" y="76"/>
                    <a:pt x="41" y="78"/>
                    <a:pt x="40" y="78"/>
                  </a:cubicBezTo>
                  <a:cubicBezTo>
                    <a:pt x="38" y="78"/>
                    <a:pt x="37" y="76"/>
                    <a:pt x="37" y="75"/>
                  </a:cubicBezTo>
                  <a:cubicBezTo>
                    <a:pt x="37" y="73"/>
                    <a:pt x="38" y="72"/>
                    <a:pt x="40" y="7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latin typeface="Verdana" panose="020B0604030504040204" pitchFamily="34" charset="0"/>
                <a:ea typeface="Verdana" panose="020B0604030504040204" pitchFamily="34" charset="0"/>
              </a:endParaRPr>
            </a:p>
          </p:txBody>
        </p:sp>
        <p:sp>
          <p:nvSpPr>
            <p:cNvPr id="77" name="Freeform 23">
              <a:extLst>
                <a:ext uri="{FF2B5EF4-FFF2-40B4-BE49-F238E27FC236}">
                  <a16:creationId xmlns:a16="http://schemas.microsoft.com/office/drawing/2014/main" id="{79DE5019-9DF0-443A-9454-4B42729EFC3F}"/>
                </a:ext>
              </a:extLst>
            </p:cNvPr>
            <p:cNvSpPr>
              <a:spLocks noChangeAspect="1" noEditPoints="1"/>
            </p:cNvSpPr>
            <p:nvPr/>
          </p:nvSpPr>
          <p:spPr bwMode="auto">
            <a:xfrm>
              <a:off x="3604765" y="4133144"/>
              <a:ext cx="370106" cy="369021"/>
            </a:xfrm>
            <a:custGeom>
              <a:avLst/>
              <a:gdLst>
                <a:gd name="T0" fmla="*/ 192 w 512"/>
                <a:gd name="T1" fmla="*/ 352 h 512"/>
                <a:gd name="T2" fmla="*/ 266 w 512"/>
                <a:gd name="T3" fmla="*/ 117 h 512"/>
                <a:gd name="T4" fmla="*/ 227 w 512"/>
                <a:gd name="T5" fmla="*/ 141 h 512"/>
                <a:gd name="T6" fmla="*/ 245 w 512"/>
                <a:gd name="T7" fmla="*/ 149 h 512"/>
                <a:gd name="T8" fmla="*/ 234 w 512"/>
                <a:gd name="T9" fmla="*/ 160 h 512"/>
                <a:gd name="T10" fmla="*/ 225 w 512"/>
                <a:gd name="T11" fmla="*/ 188 h 512"/>
                <a:gd name="T12" fmla="*/ 244 w 512"/>
                <a:gd name="T13" fmla="*/ 188 h 512"/>
                <a:gd name="T14" fmla="*/ 234 w 512"/>
                <a:gd name="T15" fmla="*/ 202 h 512"/>
                <a:gd name="T16" fmla="*/ 225 w 512"/>
                <a:gd name="T17" fmla="*/ 188 h 512"/>
                <a:gd name="T18" fmla="*/ 238 w 512"/>
                <a:gd name="T19" fmla="*/ 225 h 512"/>
                <a:gd name="T20" fmla="*/ 242 w 512"/>
                <a:gd name="T21" fmla="*/ 242 h 512"/>
                <a:gd name="T22" fmla="*/ 227 w 512"/>
                <a:gd name="T23" fmla="*/ 242 h 512"/>
                <a:gd name="T24" fmla="*/ 225 w 512"/>
                <a:gd name="T25" fmla="*/ 273 h 512"/>
                <a:gd name="T26" fmla="*/ 245 w 512"/>
                <a:gd name="T27" fmla="*/ 277 h 512"/>
                <a:gd name="T28" fmla="*/ 230 w 512"/>
                <a:gd name="T29" fmla="*/ 287 h 512"/>
                <a:gd name="T30" fmla="*/ 227 w 512"/>
                <a:gd name="T31" fmla="*/ 312 h 512"/>
                <a:gd name="T32" fmla="*/ 242 w 512"/>
                <a:gd name="T33" fmla="*/ 312 h 512"/>
                <a:gd name="T34" fmla="*/ 238 w 512"/>
                <a:gd name="T35" fmla="*/ 329 h 512"/>
                <a:gd name="T36" fmla="*/ 224 w 512"/>
                <a:gd name="T37" fmla="*/ 320 h 512"/>
                <a:gd name="T38" fmla="*/ 230 w 512"/>
                <a:gd name="T39" fmla="*/ 353 h 512"/>
                <a:gd name="T40" fmla="*/ 244 w 512"/>
                <a:gd name="T41" fmla="*/ 366 h 512"/>
                <a:gd name="T42" fmla="*/ 230 w 512"/>
                <a:gd name="T43" fmla="*/ 372 h 512"/>
                <a:gd name="T44" fmla="*/ 225 w 512"/>
                <a:gd name="T45" fmla="*/ 358 h 512"/>
                <a:gd name="T46" fmla="*/ 201 w 512"/>
                <a:gd name="T47" fmla="*/ 145 h 512"/>
                <a:gd name="T48" fmla="*/ 188 w 512"/>
                <a:gd name="T49" fmla="*/ 159 h 512"/>
                <a:gd name="T50" fmla="*/ 182 w 512"/>
                <a:gd name="T51" fmla="*/ 188 h 512"/>
                <a:gd name="T52" fmla="*/ 190 w 512"/>
                <a:gd name="T53" fmla="*/ 181 h 512"/>
                <a:gd name="T54" fmla="*/ 202 w 512"/>
                <a:gd name="T55" fmla="*/ 192 h 512"/>
                <a:gd name="T56" fmla="*/ 184 w 512"/>
                <a:gd name="T57" fmla="*/ 199 h 512"/>
                <a:gd name="T58" fmla="*/ 186 w 512"/>
                <a:gd name="T59" fmla="*/ 225 h 512"/>
                <a:gd name="T60" fmla="*/ 196 w 512"/>
                <a:gd name="T61" fmla="*/ 225 h 512"/>
                <a:gd name="T62" fmla="*/ 201 w 512"/>
                <a:gd name="T63" fmla="*/ 238 h 512"/>
                <a:gd name="T64" fmla="*/ 188 w 512"/>
                <a:gd name="T65" fmla="*/ 244 h 512"/>
                <a:gd name="T66" fmla="*/ 182 w 512"/>
                <a:gd name="T67" fmla="*/ 273 h 512"/>
                <a:gd name="T68" fmla="*/ 199 w 512"/>
                <a:gd name="T69" fmla="*/ 269 h 512"/>
                <a:gd name="T70" fmla="*/ 199 w 512"/>
                <a:gd name="T71" fmla="*/ 285 h 512"/>
                <a:gd name="T72" fmla="*/ 182 w 512"/>
                <a:gd name="T73" fmla="*/ 273 h 512"/>
                <a:gd name="T74" fmla="*/ 202 w 512"/>
                <a:gd name="T75" fmla="*/ 320 h 512"/>
                <a:gd name="T76" fmla="*/ 192 w 512"/>
                <a:gd name="T77" fmla="*/ 330 h 512"/>
                <a:gd name="T78" fmla="*/ 184 w 512"/>
                <a:gd name="T79" fmla="*/ 312 h 512"/>
                <a:gd name="T80" fmla="*/ 320 w 512"/>
                <a:gd name="T81" fmla="*/ 352 h 512"/>
                <a:gd name="T82" fmla="*/ 352 w 512"/>
                <a:gd name="T83" fmla="*/ 202 h 512"/>
                <a:gd name="T84" fmla="*/ 314 w 512"/>
                <a:gd name="T85" fmla="*/ 225 h 512"/>
                <a:gd name="T86" fmla="*/ 330 w 512"/>
                <a:gd name="T87" fmla="*/ 234 h 512"/>
                <a:gd name="T88" fmla="*/ 320 w 512"/>
                <a:gd name="T89" fmla="*/ 245 h 512"/>
                <a:gd name="T90" fmla="*/ 309 w 512"/>
                <a:gd name="T91" fmla="*/ 234 h 512"/>
                <a:gd name="T92" fmla="*/ 316 w 512"/>
                <a:gd name="T93" fmla="*/ 267 h 512"/>
                <a:gd name="T94" fmla="*/ 330 w 512"/>
                <a:gd name="T95" fmla="*/ 277 h 512"/>
                <a:gd name="T96" fmla="*/ 320 w 512"/>
                <a:gd name="T97" fmla="*/ 288 h 512"/>
                <a:gd name="T98" fmla="*/ 309 w 512"/>
                <a:gd name="T99" fmla="*/ 277 h 512"/>
                <a:gd name="T100" fmla="*/ 314 w 512"/>
                <a:gd name="T101" fmla="*/ 311 h 512"/>
                <a:gd name="T102" fmla="*/ 324 w 512"/>
                <a:gd name="T103" fmla="*/ 310 h 512"/>
                <a:gd name="T104" fmla="*/ 330 w 512"/>
                <a:gd name="T105" fmla="*/ 320 h 512"/>
                <a:gd name="T106" fmla="*/ 312 w 512"/>
                <a:gd name="T107" fmla="*/ 327 h 512"/>
                <a:gd name="T108" fmla="*/ 256 w 512"/>
                <a:gd name="T109" fmla="*/ 0 h 512"/>
                <a:gd name="T110" fmla="*/ 256 w 512"/>
                <a:gd name="T111" fmla="*/ 0 h 512"/>
                <a:gd name="T112" fmla="*/ 138 w 512"/>
                <a:gd name="T113" fmla="*/ 405 h 512"/>
                <a:gd name="T114" fmla="*/ 288 w 512"/>
                <a:gd name="T115" fmla="*/ 106 h 512"/>
                <a:gd name="T116" fmla="*/ 373 w 512"/>
                <a:gd name="T117" fmla="*/ 405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12" h="512">
                  <a:moveTo>
                    <a:pt x="160" y="394"/>
                  </a:moveTo>
                  <a:cubicBezTo>
                    <a:pt x="181" y="394"/>
                    <a:pt x="181" y="394"/>
                    <a:pt x="181" y="394"/>
                  </a:cubicBezTo>
                  <a:cubicBezTo>
                    <a:pt x="181" y="362"/>
                    <a:pt x="181" y="362"/>
                    <a:pt x="181" y="362"/>
                  </a:cubicBezTo>
                  <a:cubicBezTo>
                    <a:pt x="181" y="356"/>
                    <a:pt x="186" y="352"/>
                    <a:pt x="192" y="352"/>
                  </a:cubicBezTo>
                  <a:cubicBezTo>
                    <a:pt x="198" y="352"/>
                    <a:pt x="202" y="356"/>
                    <a:pt x="202" y="362"/>
                  </a:cubicBezTo>
                  <a:cubicBezTo>
                    <a:pt x="202" y="394"/>
                    <a:pt x="202" y="394"/>
                    <a:pt x="202" y="394"/>
                  </a:cubicBezTo>
                  <a:cubicBezTo>
                    <a:pt x="266" y="394"/>
                    <a:pt x="266" y="394"/>
                    <a:pt x="266" y="394"/>
                  </a:cubicBezTo>
                  <a:cubicBezTo>
                    <a:pt x="266" y="117"/>
                    <a:pt x="266" y="117"/>
                    <a:pt x="266" y="117"/>
                  </a:cubicBezTo>
                  <a:cubicBezTo>
                    <a:pt x="160" y="117"/>
                    <a:pt x="160" y="117"/>
                    <a:pt x="160" y="117"/>
                  </a:cubicBezTo>
                  <a:lnTo>
                    <a:pt x="160" y="394"/>
                  </a:lnTo>
                  <a:close/>
                  <a:moveTo>
                    <a:pt x="225" y="145"/>
                  </a:moveTo>
                  <a:cubicBezTo>
                    <a:pt x="225" y="144"/>
                    <a:pt x="226" y="142"/>
                    <a:pt x="227" y="141"/>
                  </a:cubicBezTo>
                  <a:cubicBezTo>
                    <a:pt x="230" y="138"/>
                    <a:pt x="235" y="137"/>
                    <a:pt x="238" y="139"/>
                  </a:cubicBezTo>
                  <a:cubicBezTo>
                    <a:pt x="240" y="140"/>
                    <a:pt x="241" y="140"/>
                    <a:pt x="242" y="141"/>
                  </a:cubicBezTo>
                  <a:cubicBezTo>
                    <a:pt x="243" y="142"/>
                    <a:pt x="244" y="144"/>
                    <a:pt x="244" y="145"/>
                  </a:cubicBezTo>
                  <a:cubicBezTo>
                    <a:pt x="245" y="146"/>
                    <a:pt x="245" y="148"/>
                    <a:pt x="245" y="149"/>
                  </a:cubicBezTo>
                  <a:cubicBezTo>
                    <a:pt x="245" y="150"/>
                    <a:pt x="245" y="152"/>
                    <a:pt x="244" y="153"/>
                  </a:cubicBezTo>
                  <a:cubicBezTo>
                    <a:pt x="244" y="154"/>
                    <a:pt x="243" y="155"/>
                    <a:pt x="242" y="157"/>
                  </a:cubicBezTo>
                  <a:cubicBezTo>
                    <a:pt x="241" y="158"/>
                    <a:pt x="240" y="158"/>
                    <a:pt x="238" y="159"/>
                  </a:cubicBezTo>
                  <a:cubicBezTo>
                    <a:pt x="237" y="159"/>
                    <a:pt x="236" y="160"/>
                    <a:pt x="234" y="160"/>
                  </a:cubicBezTo>
                  <a:cubicBezTo>
                    <a:pt x="231" y="160"/>
                    <a:pt x="229" y="159"/>
                    <a:pt x="227" y="157"/>
                  </a:cubicBezTo>
                  <a:cubicBezTo>
                    <a:pt x="225" y="155"/>
                    <a:pt x="224" y="152"/>
                    <a:pt x="224" y="149"/>
                  </a:cubicBezTo>
                  <a:cubicBezTo>
                    <a:pt x="224" y="148"/>
                    <a:pt x="224" y="146"/>
                    <a:pt x="225" y="145"/>
                  </a:cubicBezTo>
                  <a:close/>
                  <a:moveTo>
                    <a:pt x="225" y="188"/>
                  </a:moveTo>
                  <a:cubicBezTo>
                    <a:pt x="225" y="186"/>
                    <a:pt x="226" y="185"/>
                    <a:pt x="227" y="184"/>
                  </a:cubicBezTo>
                  <a:cubicBezTo>
                    <a:pt x="228" y="183"/>
                    <a:pt x="229" y="182"/>
                    <a:pt x="230" y="182"/>
                  </a:cubicBezTo>
                  <a:cubicBezTo>
                    <a:pt x="234" y="180"/>
                    <a:pt x="239" y="181"/>
                    <a:pt x="242" y="184"/>
                  </a:cubicBezTo>
                  <a:cubicBezTo>
                    <a:pt x="243" y="185"/>
                    <a:pt x="244" y="186"/>
                    <a:pt x="244" y="188"/>
                  </a:cubicBezTo>
                  <a:cubicBezTo>
                    <a:pt x="245" y="189"/>
                    <a:pt x="245" y="190"/>
                    <a:pt x="245" y="192"/>
                  </a:cubicBezTo>
                  <a:cubicBezTo>
                    <a:pt x="245" y="195"/>
                    <a:pt x="244" y="197"/>
                    <a:pt x="242" y="199"/>
                  </a:cubicBezTo>
                  <a:cubicBezTo>
                    <a:pt x="241" y="200"/>
                    <a:pt x="240" y="201"/>
                    <a:pt x="238" y="201"/>
                  </a:cubicBezTo>
                  <a:cubicBezTo>
                    <a:pt x="237" y="202"/>
                    <a:pt x="236" y="202"/>
                    <a:pt x="234" y="202"/>
                  </a:cubicBezTo>
                  <a:cubicBezTo>
                    <a:pt x="233" y="202"/>
                    <a:pt x="232" y="202"/>
                    <a:pt x="230" y="201"/>
                  </a:cubicBezTo>
                  <a:cubicBezTo>
                    <a:pt x="229" y="201"/>
                    <a:pt x="228" y="200"/>
                    <a:pt x="227" y="199"/>
                  </a:cubicBezTo>
                  <a:cubicBezTo>
                    <a:pt x="225" y="197"/>
                    <a:pt x="224" y="195"/>
                    <a:pt x="224" y="192"/>
                  </a:cubicBezTo>
                  <a:cubicBezTo>
                    <a:pt x="224" y="190"/>
                    <a:pt x="224" y="189"/>
                    <a:pt x="225" y="188"/>
                  </a:cubicBezTo>
                  <a:close/>
                  <a:moveTo>
                    <a:pt x="227" y="227"/>
                  </a:moveTo>
                  <a:cubicBezTo>
                    <a:pt x="228" y="226"/>
                    <a:pt x="229" y="225"/>
                    <a:pt x="230" y="225"/>
                  </a:cubicBezTo>
                  <a:cubicBezTo>
                    <a:pt x="232" y="224"/>
                    <a:pt x="234" y="223"/>
                    <a:pt x="236" y="224"/>
                  </a:cubicBezTo>
                  <a:cubicBezTo>
                    <a:pt x="237" y="224"/>
                    <a:pt x="238" y="224"/>
                    <a:pt x="238" y="225"/>
                  </a:cubicBezTo>
                  <a:cubicBezTo>
                    <a:pt x="239" y="225"/>
                    <a:pt x="240" y="225"/>
                    <a:pt x="240" y="225"/>
                  </a:cubicBezTo>
                  <a:cubicBezTo>
                    <a:pt x="241" y="226"/>
                    <a:pt x="241" y="226"/>
                    <a:pt x="242" y="227"/>
                  </a:cubicBezTo>
                  <a:cubicBezTo>
                    <a:pt x="244" y="229"/>
                    <a:pt x="245" y="232"/>
                    <a:pt x="245" y="234"/>
                  </a:cubicBezTo>
                  <a:cubicBezTo>
                    <a:pt x="245" y="237"/>
                    <a:pt x="244" y="240"/>
                    <a:pt x="242" y="242"/>
                  </a:cubicBezTo>
                  <a:cubicBezTo>
                    <a:pt x="241" y="243"/>
                    <a:pt x="240" y="244"/>
                    <a:pt x="238" y="244"/>
                  </a:cubicBezTo>
                  <a:cubicBezTo>
                    <a:pt x="237" y="245"/>
                    <a:pt x="236" y="245"/>
                    <a:pt x="234" y="245"/>
                  </a:cubicBezTo>
                  <a:cubicBezTo>
                    <a:pt x="233" y="245"/>
                    <a:pt x="232" y="245"/>
                    <a:pt x="230" y="244"/>
                  </a:cubicBezTo>
                  <a:cubicBezTo>
                    <a:pt x="229" y="244"/>
                    <a:pt x="228" y="243"/>
                    <a:pt x="227" y="242"/>
                  </a:cubicBezTo>
                  <a:cubicBezTo>
                    <a:pt x="226" y="241"/>
                    <a:pt x="225" y="240"/>
                    <a:pt x="225" y="238"/>
                  </a:cubicBezTo>
                  <a:cubicBezTo>
                    <a:pt x="224" y="237"/>
                    <a:pt x="224" y="236"/>
                    <a:pt x="224" y="234"/>
                  </a:cubicBezTo>
                  <a:cubicBezTo>
                    <a:pt x="224" y="232"/>
                    <a:pt x="225" y="229"/>
                    <a:pt x="227" y="227"/>
                  </a:cubicBezTo>
                  <a:close/>
                  <a:moveTo>
                    <a:pt x="225" y="273"/>
                  </a:moveTo>
                  <a:cubicBezTo>
                    <a:pt x="225" y="272"/>
                    <a:pt x="226" y="270"/>
                    <a:pt x="227" y="269"/>
                  </a:cubicBezTo>
                  <a:cubicBezTo>
                    <a:pt x="231" y="265"/>
                    <a:pt x="238" y="265"/>
                    <a:pt x="242" y="269"/>
                  </a:cubicBezTo>
                  <a:cubicBezTo>
                    <a:pt x="243" y="270"/>
                    <a:pt x="244" y="272"/>
                    <a:pt x="244" y="273"/>
                  </a:cubicBezTo>
                  <a:cubicBezTo>
                    <a:pt x="245" y="274"/>
                    <a:pt x="245" y="276"/>
                    <a:pt x="245" y="277"/>
                  </a:cubicBezTo>
                  <a:cubicBezTo>
                    <a:pt x="245" y="278"/>
                    <a:pt x="245" y="280"/>
                    <a:pt x="244" y="281"/>
                  </a:cubicBezTo>
                  <a:cubicBezTo>
                    <a:pt x="244" y="282"/>
                    <a:pt x="243" y="284"/>
                    <a:pt x="242" y="285"/>
                  </a:cubicBezTo>
                  <a:cubicBezTo>
                    <a:pt x="240" y="287"/>
                    <a:pt x="237" y="288"/>
                    <a:pt x="234" y="288"/>
                  </a:cubicBezTo>
                  <a:cubicBezTo>
                    <a:pt x="233" y="288"/>
                    <a:pt x="232" y="287"/>
                    <a:pt x="230" y="287"/>
                  </a:cubicBezTo>
                  <a:cubicBezTo>
                    <a:pt x="229" y="286"/>
                    <a:pt x="228" y="286"/>
                    <a:pt x="227" y="285"/>
                  </a:cubicBezTo>
                  <a:cubicBezTo>
                    <a:pt x="225" y="283"/>
                    <a:pt x="224" y="280"/>
                    <a:pt x="224" y="277"/>
                  </a:cubicBezTo>
                  <a:cubicBezTo>
                    <a:pt x="224" y="276"/>
                    <a:pt x="224" y="274"/>
                    <a:pt x="225" y="273"/>
                  </a:cubicBezTo>
                  <a:close/>
                  <a:moveTo>
                    <a:pt x="227" y="312"/>
                  </a:moveTo>
                  <a:cubicBezTo>
                    <a:pt x="227" y="312"/>
                    <a:pt x="228" y="311"/>
                    <a:pt x="228" y="311"/>
                  </a:cubicBezTo>
                  <a:cubicBezTo>
                    <a:pt x="229" y="310"/>
                    <a:pt x="230" y="310"/>
                    <a:pt x="230" y="310"/>
                  </a:cubicBezTo>
                  <a:cubicBezTo>
                    <a:pt x="231" y="310"/>
                    <a:pt x="232" y="309"/>
                    <a:pt x="232" y="309"/>
                  </a:cubicBezTo>
                  <a:cubicBezTo>
                    <a:pt x="236" y="308"/>
                    <a:pt x="239" y="310"/>
                    <a:pt x="242" y="312"/>
                  </a:cubicBezTo>
                  <a:cubicBezTo>
                    <a:pt x="244" y="314"/>
                    <a:pt x="245" y="317"/>
                    <a:pt x="245" y="320"/>
                  </a:cubicBezTo>
                  <a:cubicBezTo>
                    <a:pt x="245" y="321"/>
                    <a:pt x="245" y="322"/>
                    <a:pt x="244" y="324"/>
                  </a:cubicBezTo>
                  <a:cubicBezTo>
                    <a:pt x="244" y="325"/>
                    <a:pt x="243" y="326"/>
                    <a:pt x="242" y="327"/>
                  </a:cubicBezTo>
                  <a:cubicBezTo>
                    <a:pt x="241" y="328"/>
                    <a:pt x="240" y="329"/>
                    <a:pt x="238" y="329"/>
                  </a:cubicBezTo>
                  <a:cubicBezTo>
                    <a:pt x="237" y="330"/>
                    <a:pt x="236" y="330"/>
                    <a:pt x="234" y="330"/>
                  </a:cubicBezTo>
                  <a:cubicBezTo>
                    <a:pt x="231" y="330"/>
                    <a:pt x="229" y="329"/>
                    <a:pt x="227" y="327"/>
                  </a:cubicBezTo>
                  <a:cubicBezTo>
                    <a:pt x="226" y="326"/>
                    <a:pt x="225" y="325"/>
                    <a:pt x="225" y="324"/>
                  </a:cubicBezTo>
                  <a:cubicBezTo>
                    <a:pt x="224" y="322"/>
                    <a:pt x="224" y="321"/>
                    <a:pt x="224" y="320"/>
                  </a:cubicBezTo>
                  <a:cubicBezTo>
                    <a:pt x="224" y="317"/>
                    <a:pt x="225" y="314"/>
                    <a:pt x="227" y="312"/>
                  </a:cubicBezTo>
                  <a:close/>
                  <a:moveTo>
                    <a:pt x="225" y="358"/>
                  </a:moveTo>
                  <a:cubicBezTo>
                    <a:pt x="225" y="357"/>
                    <a:pt x="226" y="356"/>
                    <a:pt x="227" y="355"/>
                  </a:cubicBezTo>
                  <a:cubicBezTo>
                    <a:pt x="228" y="354"/>
                    <a:pt x="229" y="353"/>
                    <a:pt x="230" y="353"/>
                  </a:cubicBezTo>
                  <a:cubicBezTo>
                    <a:pt x="234" y="351"/>
                    <a:pt x="239" y="352"/>
                    <a:pt x="242" y="355"/>
                  </a:cubicBezTo>
                  <a:cubicBezTo>
                    <a:pt x="243" y="356"/>
                    <a:pt x="244" y="357"/>
                    <a:pt x="244" y="358"/>
                  </a:cubicBezTo>
                  <a:cubicBezTo>
                    <a:pt x="245" y="360"/>
                    <a:pt x="245" y="361"/>
                    <a:pt x="245" y="362"/>
                  </a:cubicBezTo>
                  <a:cubicBezTo>
                    <a:pt x="245" y="364"/>
                    <a:pt x="245" y="365"/>
                    <a:pt x="244" y="366"/>
                  </a:cubicBezTo>
                  <a:cubicBezTo>
                    <a:pt x="244" y="368"/>
                    <a:pt x="243" y="369"/>
                    <a:pt x="242" y="370"/>
                  </a:cubicBezTo>
                  <a:cubicBezTo>
                    <a:pt x="241" y="371"/>
                    <a:pt x="240" y="372"/>
                    <a:pt x="238" y="372"/>
                  </a:cubicBezTo>
                  <a:cubicBezTo>
                    <a:pt x="237" y="373"/>
                    <a:pt x="236" y="373"/>
                    <a:pt x="234" y="373"/>
                  </a:cubicBezTo>
                  <a:cubicBezTo>
                    <a:pt x="233" y="373"/>
                    <a:pt x="232" y="373"/>
                    <a:pt x="230" y="372"/>
                  </a:cubicBezTo>
                  <a:cubicBezTo>
                    <a:pt x="229" y="372"/>
                    <a:pt x="228" y="371"/>
                    <a:pt x="227" y="370"/>
                  </a:cubicBezTo>
                  <a:cubicBezTo>
                    <a:pt x="226" y="369"/>
                    <a:pt x="225" y="368"/>
                    <a:pt x="225" y="366"/>
                  </a:cubicBezTo>
                  <a:cubicBezTo>
                    <a:pt x="224" y="365"/>
                    <a:pt x="224" y="364"/>
                    <a:pt x="224" y="362"/>
                  </a:cubicBezTo>
                  <a:cubicBezTo>
                    <a:pt x="224" y="361"/>
                    <a:pt x="224" y="360"/>
                    <a:pt x="225" y="358"/>
                  </a:cubicBezTo>
                  <a:close/>
                  <a:moveTo>
                    <a:pt x="182" y="145"/>
                  </a:moveTo>
                  <a:cubicBezTo>
                    <a:pt x="182" y="144"/>
                    <a:pt x="183" y="142"/>
                    <a:pt x="184" y="141"/>
                  </a:cubicBezTo>
                  <a:cubicBezTo>
                    <a:pt x="188" y="137"/>
                    <a:pt x="195" y="137"/>
                    <a:pt x="199" y="141"/>
                  </a:cubicBezTo>
                  <a:cubicBezTo>
                    <a:pt x="200" y="142"/>
                    <a:pt x="201" y="144"/>
                    <a:pt x="201" y="145"/>
                  </a:cubicBezTo>
                  <a:cubicBezTo>
                    <a:pt x="202" y="146"/>
                    <a:pt x="202" y="148"/>
                    <a:pt x="202" y="149"/>
                  </a:cubicBezTo>
                  <a:cubicBezTo>
                    <a:pt x="202" y="152"/>
                    <a:pt x="201" y="155"/>
                    <a:pt x="199" y="157"/>
                  </a:cubicBezTo>
                  <a:cubicBezTo>
                    <a:pt x="197" y="159"/>
                    <a:pt x="195" y="160"/>
                    <a:pt x="192" y="160"/>
                  </a:cubicBezTo>
                  <a:cubicBezTo>
                    <a:pt x="190" y="160"/>
                    <a:pt x="189" y="159"/>
                    <a:pt x="188" y="159"/>
                  </a:cubicBezTo>
                  <a:cubicBezTo>
                    <a:pt x="186" y="158"/>
                    <a:pt x="185" y="158"/>
                    <a:pt x="184" y="157"/>
                  </a:cubicBezTo>
                  <a:cubicBezTo>
                    <a:pt x="182" y="155"/>
                    <a:pt x="181" y="152"/>
                    <a:pt x="181" y="149"/>
                  </a:cubicBezTo>
                  <a:cubicBezTo>
                    <a:pt x="181" y="148"/>
                    <a:pt x="181" y="146"/>
                    <a:pt x="182" y="145"/>
                  </a:cubicBezTo>
                  <a:close/>
                  <a:moveTo>
                    <a:pt x="182" y="188"/>
                  </a:moveTo>
                  <a:cubicBezTo>
                    <a:pt x="182" y="186"/>
                    <a:pt x="183" y="185"/>
                    <a:pt x="184" y="184"/>
                  </a:cubicBezTo>
                  <a:cubicBezTo>
                    <a:pt x="185" y="184"/>
                    <a:pt x="185" y="183"/>
                    <a:pt x="186" y="183"/>
                  </a:cubicBezTo>
                  <a:cubicBezTo>
                    <a:pt x="186" y="182"/>
                    <a:pt x="187" y="182"/>
                    <a:pt x="188" y="182"/>
                  </a:cubicBezTo>
                  <a:cubicBezTo>
                    <a:pt x="188" y="182"/>
                    <a:pt x="189" y="181"/>
                    <a:pt x="190" y="181"/>
                  </a:cubicBezTo>
                  <a:cubicBezTo>
                    <a:pt x="192" y="181"/>
                    <a:pt x="194" y="181"/>
                    <a:pt x="196" y="182"/>
                  </a:cubicBezTo>
                  <a:cubicBezTo>
                    <a:pt x="197" y="182"/>
                    <a:pt x="198" y="183"/>
                    <a:pt x="199" y="184"/>
                  </a:cubicBezTo>
                  <a:cubicBezTo>
                    <a:pt x="200" y="185"/>
                    <a:pt x="201" y="186"/>
                    <a:pt x="201" y="188"/>
                  </a:cubicBezTo>
                  <a:cubicBezTo>
                    <a:pt x="202" y="189"/>
                    <a:pt x="202" y="190"/>
                    <a:pt x="202" y="192"/>
                  </a:cubicBezTo>
                  <a:cubicBezTo>
                    <a:pt x="202" y="195"/>
                    <a:pt x="201" y="197"/>
                    <a:pt x="199" y="199"/>
                  </a:cubicBezTo>
                  <a:cubicBezTo>
                    <a:pt x="197" y="201"/>
                    <a:pt x="195" y="202"/>
                    <a:pt x="192" y="202"/>
                  </a:cubicBezTo>
                  <a:cubicBezTo>
                    <a:pt x="190" y="202"/>
                    <a:pt x="189" y="202"/>
                    <a:pt x="188" y="201"/>
                  </a:cubicBezTo>
                  <a:cubicBezTo>
                    <a:pt x="186" y="201"/>
                    <a:pt x="185" y="200"/>
                    <a:pt x="184" y="199"/>
                  </a:cubicBezTo>
                  <a:cubicBezTo>
                    <a:pt x="182" y="197"/>
                    <a:pt x="181" y="195"/>
                    <a:pt x="181" y="192"/>
                  </a:cubicBezTo>
                  <a:cubicBezTo>
                    <a:pt x="181" y="190"/>
                    <a:pt x="181" y="189"/>
                    <a:pt x="182" y="188"/>
                  </a:cubicBezTo>
                  <a:close/>
                  <a:moveTo>
                    <a:pt x="184" y="227"/>
                  </a:moveTo>
                  <a:cubicBezTo>
                    <a:pt x="185" y="226"/>
                    <a:pt x="185" y="226"/>
                    <a:pt x="186" y="225"/>
                  </a:cubicBezTo>
                  <a:cubicBezTo>
                    <a:pt x="186" y="225"/>
                    <a:pt x="187" y="225"/>
                    <a:pt x="188" y="225"/>
                  </a:cubicBezTo>
                  <a:cubicBezTo>
                    <a:pt x="188" y="224"/>
                    <a:pt x="189" y="224"/>
                    <a:pt x="190" y="224"/>
                  </a:cubicBezTo>
                  <a:cubicBezTo>
                    <a:pt x="191" y="224"/>
                    <a:pt x="192" y="224"/>
                    <a:pt x="194" y="224"/>
                  </a:cubicBezTo>
                  <a:cubicBezTo>
                    <a:pt x="194" y="224"/>
                    <a:pt x="195" y="224"/>
                    <a:pt x="196" y="225"/>
                  </a:cubicBezTo>
                  <a:cubicBezTo>
                    <a:pt x="196" y="225"/>
                    <a:pt x="197" y="225"/>
                    <a:pt x="198" y="225"/>
                  </a:cubicBezTo>
                  <a:cubicBezTo>
                    <a:pt x="198" y="226"/>
                    <a:pt x="199" y="226"/>
                    <a:pt x="199" y="227"/>
                  </a:cubicBezTo>
                  <a:cubicBezTo>
                    <a:pt x="201" y="229"/>
                    <a:pt x="202" y="232"/>
                    <a:pt x="202" y="234"/>
                  </a:cubicBezTo>
                  <a:cubicBezTo>
                    <a:pt x="202" y="236"/>
                    <a:pt x="202" y="237"/>
                    <a:pt x="201" y="238"/>
                  </a:cubicBezTo>
                  <a:cubicBezTo>
                    <a:pt x="201" y="240"/>
                    <a:pt x="200" y="241"/>
                    <a:pt x="199" y="242"/>
                  </a:cubicBezTo>
                  <a:cubicBezTo>
                    <a:pt x="198" y="243"/>
                    <a:pt x="197" y="244"/>
                    <a:pt x="196" y="244"/>
                  </a:cubicBezTo>
                  <a:cubicBezTo>
                    <a:pt x="194" y="245"/>
                    <a:pt x="193" y="245"/>
                    <a:pt x="192" y="245"/>
                  </a:cubicBezTo>
                  <a:cubicBezTo>
                    <a:pt x="190" y="245"/>
                    <a:pt x="189" y="245"/>
                    <a:pt x="188" y="244"/>
                  </a:cubicBezTo>
                  <a:cubicBezTo>
                    <a:pt x="186" y="244"/>
                    <a:pt x="185" y="243"/>
                    <a:pt x="184" y="242"/>
                  </a:cubicBezTo>
                  <a:cubicBezTo>
                    <a:pt x="182" y="240"/>
                    <a:pt x="181" y="237"/>
                    <a:pt x="181" y="234"/>
                  </a:cubicBezTo>
                  <a:cubicBezTo>
                    <a:pt x="181" y="232"/>
                    <a:pt x="182" y="229"/>
                    <a:pt x="184" y="227"/>
                  </a:cubicBezTo>
                  <a:close/>
                  <a:moveTo>
                    <a:pt x="182" y="273"/>
                  </a:moveTo>
                  <a:cubicBezTo>
                    <a:pt x="182" y="272"/>
                    <a:pt x="183" y="270"/>
                    <a:pt x="184" y="269"/>
                  </a:cubicBezTo>
                  <a:cubicBezTo>
                    <a:pt x="185" y="268"/>
                    <a:pt x="186" y="268"/>
                    <a:pt x="188" y="267"/>
                  </a:cubicBezTo>
                  <a:cubicBezTo>
                    <a:pt x="190" y="266"/>
                    <a:pt x="193" y="266"/>
                    <a:pt x="196" y="267"/>
                  </a:cubicBezTo>
                  <a:cubicBezTo>
                    <a:pt x="197" y="268"/>
                    <a:pt x="198" y="268"/>
                    <a:pt x="199" y="269"/>
                  </a:cubicBezTo>
                  <a:cubicBezTo>
                    <a:pt x="200" y="270"/>
                    <a:pt x="201" y="272"/>
                    <a:pt x="201" y="273"/>
                  </a:cubicBezTo>
                  <a:cubicBezTo>
                    <a:pt x="202" y="274"/>
                    <a:pt x="202" y="276"/>
                    <a:pt x="202" y="277"/>
                  </a:cubicBezTo>
                  <a:cubicBezTo>
                    <a:pt x="202" y="278"/>
                    <a:pt x="202" y="280"/>
                    <a:pt x="201" y="281"/>
                  </a:cubicBezTo>
                  <a:cubicBezTo>
                    <a:pt x="201" y="282"/>
                    <a:pt x="200" y="284"/>
                    <a:pt x="199" y="285"/>
                  </a:cubicBezTo>
                  <a:cubicBezTo>
                    <a:pt x="197" y="287"/>
                    <a:pt x="195" y="288"/>
                    <a:pt x="192" y="288"/>
                  </a:cubicBezTo>
                  <a:cubicBezTo>
                    <a:pt x="189" y="288"/>
                    <a:pt x="186" y="287"/>
                    <a:pt x="184" y="285"/>
                  </a:cubicBezTo>
                  <a:cubicBezTo>
                    <a:pt x="182" y="283"/>
                    <a:pt x="181" y="280"/>
                    <a:pt x="181" y="277"/>
                  </a:cubicBezTo>
                  <a:cubicBezTo>
                    <a:pt x="181" y="276"/>
                    <a:pt x="181" y="274"/>
                    <a:pt x="182" y="273"/>
                  </a:cubicBezTo>
                  <a:close/>
                  <a:moveTo>
                    <a:pt x="184" y="312"/>
                  </a:moveTo>
                  <a:cubicBezTo>
                    <a:pt x="187" y="309"/>
                    <a:pt x="192" y="308"/>
                    <a:pt x="196" y="310"/>
                  </a:cubicBezTo>
                  <a:cubicBezTo>
                    <a:pt x="197" y="310"/>
                    <a:pt x="198" y="311"/>
                    <a:pt x="199" y="312"/>
                  </a:cubicBezTo>
                  <a:cubicBezTo>
                    <a:pt x="201" y="314"/>
                    <a:pt x="202" y="317"/>
                    <a:pt x="202" y="320"/>
                  </a:cubicBezTo>
                  <a:cubicBezTo>
                    <a:pt x="202" y="321"/>
                    <a:pt x="202" y="322"/>
                    <a:pt x="201" y="324"/>
                  </a:cubicBezTo>
                  <a:cubicBezTo>
                    <a:pt x="201" y="325"/>
                    <a:pt x="200" y="326"/>
                    <a:pt x="199" y="327"/>
                  </a:cubicBezTo>
                  <a:cubicBezTo>
                    <a:pt x="198" y="328"/>
                    <a:pt x="197" y="329"/>
                    <a:pt x="196" y="329"/>
                  </a:cubicBezTo>
                  <a:cubicBezTo>
                    <a:pt x="194" y="330"/>
                    <a:pt x="193" y="330"/>
                    <a:pt x="192" y="330"/>
                  </a:cubicBezTo>
                  <a:cubicBezTo>
                    <a:pt x="189" y="330"/>
                    <a:pt x="186" y="329"/>
                    <a:pt x="184" y="327"/>
                  </a:cubicBezTo>
                  <a:cubicBezTo>
                    <a:pt x="183" y="326"/>
                    <a:pt x="182" y="325"/>
                    <a:pt x="182" y="324"/>
                  </a:cubicBezTo>
                  <a:cubicBezTo>
                    <a:pt x="181" y="322"/>
                    <a:pt x="181" y="321"/>
                    <a:pt x="181" y="320"/>
                  </a:cubicBezTo>
                  <a:cubicBezTo>
                    <a:pt x="181" y="317"/>
                    <a:pt x="182" y="314"/>
                    <a:pt x="184" y="312"/>
                  </a:cubicBezTo>
                  <a:close/>
                  <a:moveTo>
                    <a:pt x="288" y="394"/>
                  </a:moveTo>
                  <a:cubicBezTo>
                    <a:pt x="309" y="394"/>
                    <a:pt x="309" y="394"/>
                    <a:pt x="309" y="394"/>
                  </a:cubicBezTo>
                  <a:cubicBezTo>
                    <a:pt x="309" y="362"/>
                    <a:pt x="309" y="362"/>
                    <a:pt x="309" y="362"/>
                  </a:cubicBezTo>
                  <a:cubicBezTo>
                    <a:pt x="309" y="356"/>
                    <a:pt x="314" y="352"/>
                    <a:pt x="320" y="352"/>
                  </a:cubicBezTo>
                  <a:cubicBezTo>
                    <a:pt x="326" y="352"/>
                    <a:pt x="330" y="356"/>
                    <a:pt x="330" y="362"/>
                  </a:cubicBezTo>
                  <a:cubicBezTo>
                    <a:pt x="330" y="394"/>
                    <a:pt x="330" y="394"/>
                    <a:pt x="330" y="394"/>
                  </a:cubicBezTo>
                  <a:cubicBezTo>
                    <a:pt x="352" y="394"/>
                    <a:pt x="352" y="394"/>
                    <a:pt x="352" y="394"/>
                  </a:cubicBezTo>
                  <a:cubicBezTo>
                    <a:pt x="352" y="202"/>
                    <a:pt x="352" y="202"/>
                    <a:pt x="352" y="202"/>
                  </a:cubicBezTo>
                  <a:cubicBezTo>
                    <a:pt x="288" y="202"/>
                    <a:pt x="288" y="202"/>
                    <a:pt x="288" y="202"/>
                  </a:cubicBezTo>
                  <a:lnTo>
                    <a:pt x="288" y="394"/>
                  </a:lnTo>
                  <a:close/>
                  <a:moveTo>
                    <a:pt x="312" y="227"/>
                  </a:moveTo>
                  <a:cubicBezTo>
                    <a:pt x="313" y="226"/>
                    <a:pt x="313" y="226"/>
                    <a:pt x="314" y="225"/>
                  </a:cubicBezTo>
                  <a:cubicBezTo>
                    <a:pt x="314" y="225"/>
                    <a:pt x="315" y="225"/>
                    <a:pt x="316" y="225"/>
                  </a:cubicBezTo>
                  <a:cubicBezTo>
                    <a:pt x="316" y="224"/>
                    <a:pt x="317" y="224"/>
                    <a:pt x="318" y="224"/>
                  </a:cubicBezTo>
                  <a:cubicBezTo>
                    <a:pt x="321" y="223"/>
                    <a:pt x="325" y="224"/>
                    <a:pt x="327" y="227"/>
                  </a:cubicBezTo>
                  <a:cubicBezTo>
                    <a:pt x="329" y="229"/>
                    <a:pt x="330" y="232"/>
                    <a:pt x="330" y="234"/>
                  </a:cubicBezTo>
                  <a:cubicBezTo>
                    <a:pt x="330" y="236"/>
                    <a:pt x="330" y="237"/>
                    <a:pt x="329" y="238"/>
                  </a:cubicBezTo>
                  <a:cubicBezTo>
                    <a:pt x="329" y="240"/>
                    <a:pt x="328" y="241"/>
                    <a:pt x="327" y="242"/>
                  </a:cubicBezTo>
                  <a:cubicBezTo>
                    <a:pt x="326" y="243"/>
                    <a:pt x="325" y="244"/>
                    <a:pt x="324" y="244"/>
                  </a:cubicBezTo>
                  <a:cubicBezTo>
                    <a:pt x="322" y="245"/>
                    <a:pt x="321" y="245"/>
                    <a:pt x="320" y="245"/>
                  </a:cubicBezTo>
                  <a:cubicBezTo>
                    <a:pt x="318" y="245"/>
                    <a:pt x="317" y="245"/>
                    <a:pt x="316" y="244"/>
                  </a:cubicBezTo>
                  <a:cubicBezTo>
                    <a:pt x="314" y="244"/>
                    <a:pt x="313" y="243"/>
                    <a:pt x="312" y="242"/>
                  </a:cubicBezTo>
                  <a:cubicBezTo>
                    <a:pt x="311" y="241"/>
                    <a:pt x="310" y="240"/>
                    <a:pt x="310" y="238"/>
                  </a:cubicBezTo>
                  <a:cubicBezTo>
                    <a:pt x="309" y="237"/>
                    <a:pt x="309" y="236"/>
                    <a:pt x="309" y="234"/>
                  </a:cubicBezTo>
                  <a:cubicBezTo>
                    <a:pt x="309" y="232"/>
                    <a:pt x="310" y="229"/>
                    <a:pt x="312" y="227"/>
                  </a:cubicBezTo>
                  <a:close/>
                  <a:moveTo>
                    <a:pt x="310" y="273"/>
                  </a:moveTo>
                  <a:cubicBezTo>
                    <a:pt x="310" y="272"/>
                    <a:pt x="311" y="270"/>
                    <a:pt x="312" y="269"/>
                  </a:cubicBezTo>
                  <a:cubicBezTo>
                    <a:pt x="313" y="268"/>
                    <a:pt x="314" y="268"/>
                    <a:pt x="316" y="267"/>
                  </a:cubicBezTo>
                  <a:cubicBezTo>
                    <a:pt x="318" y="266"/>
                    <a:pt x="321" y="266"/>
                    <a:pt x="324" y="267"/>
                  </a:cubicBezTo>
                  <a:cubicBezTo>
                    <a:pt x="325" y="268"/>
                    <a:pt x="326" y="268"/>
                    <a:pt x="327" y="269"/>
                  </a:cubicBezTo>
                  <a:cubicBezTo>
                    <a:pt x="328" y="270"/>
                    <a:pt x="329" y="272"/>
                    <a:pt x="329" y="273"/>
                  </a:cubicBezTo>
                  <a:cubicBezTo>
                    <a:pt x="330" y="274"/>
                    <a:pt x="330" y="276"/>
                    <a:pt x="330" y="277"/>
                  </a:cubicBezTo>
                  <a:cubicBezTo>
                    <a:pt x="330" y="278"/>
                    <a:pt x="330" y="280"/>
                    <a:pt x="329" y="281"/>
                  </a:cubicBezTo>
                  <a:cubicBezTo>
                    <a:pt x="329" y="282"/>
                    <a:pt x="328" y="284"/>
                    <a:pt x="327" y="285"/>
                  </a:cubicBezTo>
                  <a:cubicBezTo>
                    <a:pt x="326" y="286"/>
                    <a:pt x="325" y="286"/>
                    <a:pt x="324" y="287"/>
                  </a:cubicBezTo>
                  <a:cubicBezTo>
                    <a:pt x="322" y="287"/>
                    <a:pt x="321" y="288"/>
                    <a:pt x="320" y="288"/>
                  </a:cubicBezTo>
                  <a:cubicBezTo>
                    <a:pt x="318" y="288"/>
                    <a:pt x="317" y="287"/>
                    <a:pt x="316" y="287"/>
                  </a:cubicBezTo>
                  <a:cubicBezTo>
                    <a:pt x="314" y="286"/>
                    <a:pt x="313" y="286"/>
                    <a:pt x="312" y="285"/>
                  </a:cubicBezTo>
                  <a:cubicBezTo>
                    <a:pt x="311" y="284"/>
                    <a:pt x="310" y="282"/>
                    <a:pt x="310" y="281"/>
                  </a:cubicBezTo>
                  <a:cubicBezTo>
                    <a:pt x="309" y="280"/>
                    <a:pt x="309" y="278"/>
                    <a:pt x="309" y="277"/>
                  </a:cubicBezTo>
                  <a:cubicBezTo>
                    <a:pt x="309" y="276"/>
                    <a:pt x="309" y="274"/>
                    <a:pt x="310" y="273"/>
                  </a:cubicBezTo>
                  <a:close/>
                  <a:moveTo>
                    <a:pt x="310" y="316"/>
                  </a:moveTo>
                  <a:cubicBezTo>
                    <a:pt x="310" y="314"/>
                    <a:pt x="311" y="313"/>
                    <a:pt x="312" y="312"/>
                  </a:cubicBezTo>
                  <a:cubicBezTo>
                    <a:pt x="313" y="312"/>
                    <a:pt x="313" y="311"/>
                    <a:pt x="314" y="311"/>
                  </a:cubicBezTo>
                  <a:cubicBezTo>
                    <a:pt x="314" y="310"/>
                    <a:pt x="315" y="310"/>
                    <a:pt x="316" y="310"/>
                  </a:cubicBezTo>
                  <a:cubicBezTo>
                    <a:pt x="316" y="310"/>
                    <a:pt x="317" y="309"/>
                    <a:pt x="318" y="309"/>
                  </a:cubicBezTo>
                  <a:cubicBezTo>
                    <a:pt x="319" y="309"/>
                    <a:pt x="320" y="309"/>
                    <a:pt x="322" y="309"/>
                  </a:cubicBezTo>
                  <a:cubicBezTo>
                    <a:pt x="322" y="309"/>
                    <a:pt x="323" y="310"/>
                    <a:pt x="324" y="310"/>
                  </a:cubicBezTo>
                  <a:cubicBezTo>
                    <a:pt x="324" y="310"/>
                    <a:pt x="325" y="310"/>
                    <a:pt x="326" y="311"/>
                  </a:cubicBezTo>
                  <a:cubicBezTo>
                    <a:pt x="326" y="311"/>
                    <a:pt x="327" y="312"/>
                    <a:pt x="327" y="312"/>
                  </a:cubicBezTo>
                  <a:cubicBezTo>
                    <a:pt x="328" y="313"/>
                    <a:pt x="329" y="314"/>
                    <a:pt x="329" y="316"/>
                  </a:cubicBezTo>
                  <a:cubicBezTo>
                    <a:pt x="330" y="317"/>
                    <a:pt x="330" y="318"/>
                    <a:pt x="330" y="320"/>
                  </a:cubicBezTo>
                  <a:cubicBezTo>
                    <a:pt x="330" y="321"/>
                    <a:pt x="330" y="322"/>
                    <a:pt x="329" y="324"/>
                  </a:cubicBezTo>
                  <a:cubicBezTo>
                    <a:pt x="329" y="325"/>
                    <a:pt x="328" y="326"/>
                    <a:pt x="327" y="327"/>
                  </a:cubicBezTo>
                  <a:cubicBezTo>
                    <a:pt x="325" y="329"/>
                    <a:pt x="322" y="330"/>
                    <a:pt x="320" y="330"/>
                  </a:cubicBezTo>
                  <a:cubicBezTo>
                    <a:pt x="317" y="330"/>
                    <a:pt x="314" y="329"/>
                    <a:pt x="312" y="327"/>
                  </a:cubicBezTo>
                  <a:cubicBezTo>
                    <a:pt x="311" y="326"/>
                    <a:pt x="310" y="325"/>
                    <a:pt x="310" y="324"/>
                  </a:cubicBezTo>
                  <a:cubicBezTo>
                    <a:pt x="309" y="322"/>
                    <a:pt x="309" y="321"/>
                    <a:pt x="309" y="320"/>
                  </a:cubicBezTo>
                  <a:cubicBezTo>
                    <a:pt x="309" y="318"/>
                    <a:pt x="309" y="317"/>
                    <a:pt x="310" y="316"/>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373" y="405"/>
                  </a:moveTo>
                  <a:cubicBezTo>
                    <a:pt x="373" y="411"/>
                    <a:pt x="368" y="416"/>
                    <a:pt x="362" y="416"/>
                  </a:cubicBezTo>
                  <a:cubicBezTo>
                    <a:pt x="149" y="416"/>
                    <a:pt x="149" y="416"/>
                    <a:pt x="149" y="416"/>
                  </a:cubicBezTo>
                  <a:cubicBezTo>
                    <a:pt x="143" y="416"/>
                    <a:pt x="138" y="411"/>
                    <a:pt x="138" y="405"/>
                  </a:cubicBezTo>
                  <a:cubicBezTo>
                    <a:pt x="138" y="106"/>
                    <a:pt x="138" y="106"/>
                    <a:pt x="138" y="106"/>
                  </a:cubicBezTo>
                  <a:cubicBezTo>
                    <a:pt x="138" y="100"/>
                    <a:pt x="143" y="96"/>
                    <a:pt x="149" y="96"/>
                  </a:cubicBezTo>
                  <a:cubicBezTo>
                    <a:pt x="277" y="96"/>
                    <a:pt x="277" y="96"/>
                    <a:pt x="277" y="96"/>
                  </a:cubicBezTo>
                  <a:cubicBezTo>
                    <a:pt x="283" y="96"/>
                    <a:pt x="288" y="100"/>
                    <a:pt x="288" y="106"/>
                  </a:cubicBezTo>
                  <a:cubicBezTo>
                    <a:pt x="288" y="181"/>
                    <a:pt x="288" y="181"/>
                    <a:pt x="288" y="181"/>
                  </a:cubicBezTo>
                  <a:cubicBezTo>
                    <a:pt x="362" y="181"/>
                    <a:pt x="362" y="181"/>
                    <a:pt x="362" y="181"/>
                  </a:cubicBezTo>
                  <a:cubicBezTo>
                    <a:pt x="368" y="181"/>
                    <a:pt x="373" y="186"/>
                    <a:pt x="373" y="192"/>
                  </a:cubicBezTo>
                  <a:lnTo>
                    <a:pt x="373" y="405"/>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latin typeface="Verdana" panose="020B0604030504040204" pitchFamily="34" charset="0"/>
                <a:ea typeface="Verdana" panose="020B0604030504040204" pitchFamily="34" charset="0"/>
              </a:endParaRPr>
            </a:p>
          </p:txBody>
        </p:sp>
        <p:sp>
          <p:nvSpPr>
            <p:cNvPr id="78" name="Freeform 346">
              <a:extLst>
                <a:ext uri="{FF2B5EF4-FFF2-40B4-BE49-F238E27FC236}">
                  <a16:creationId xmlns:a16="http://schemas.microsoft.com/office/drawing/2014/main" id="{32BBED87-6135-4057-B516-9A0C414EA631}"/>
                </a:ext>
              </a:extLst>
            </p:cNvPr>
            <p:cNvSpPr>
              <a:spLocks noChangeAspect="1" noEditPoints="1"/>
            </p:cNvSpPr>
            <p:nvPr/>
          </p:nvSpPr>
          <p:spPr bwMode="auto">
            <a:xfrm>
              <a:off x="2616403" y="4820924"/>
              <a:ext cx="367041" cy="367041"/>
            </a:xfrm>
            <a:custGeom>
              <a:avLst/>
              <a:gdLst>
                <a:gd name="T0" fmla="*/ 202 w 512"/>
                <a:gd name="T1" fmla="*/ 320 h 512"/>
                <a:gd name="T2" fmla="*/ 181 w 512"/>
                <a:gd name="T3" fmla="*/ 373 h 512"/>
                <a:gd name="T4" fmla="*/ 170 w 512"/>
                <a:gd name="T5" fmla="*/ 341 h 512"/>
                <a:gd name="T6" fmla="*/ 160 w 512"/>
                <a:gd name="T7" fmla="*/ 373 h 512"/>
                <a:gd name="T8" fmla="*/ 138 w 512"/>
                <a:gd name="T9" fmla="*/ 320 h 512"/>
                <a:gd name="T10" fmla="*/ 318 w 512"/>
                <a:gd name="T11" fmla="*/ 298 h 512"/>
                <a:gd name="T12" fmla="*/ 341 w 512"/>
                <a:gd name="T13" fmla="*/ 280 h 512"/>
                <a:gd name="T14" fmla="*/ 233 w 512"/>
                <a:gd name="T15" fmla="*/ 138 h 512"/>
                <a:gd name="T16" fmla="*/ 256 w 512"/>
                <a:gd name="T17" fmla="*/ 120 h 512"/>
                <a:gd name="T18" fmla="*/ 245 w 512"/>
                <a:gd name="T19" fmla="*/ 213 h 512"/>
                <a:gd name="T20" fmla="*/ 256 w 512"/>
                <a:gd name="T21" fmla="*/ 181 h 512"/>
                <a:gd name="T22" fmla="*/ 266 w 512"/>
                <a:gd name="T23" fmla="*/ 213 h 512"/>
                <a:gd name="T24" fmla="*/ 288 w 512"/>
                <a:gd name="T25" fmla="*/ 160 h 512"/>
                <a:gd name="T26" fmla="*/ 224 w 512"/>
                <a:gd name="T27" fmla="*/ 213 h 512"/>
                <a:gd name="T28" fmla="*/ 256 w 512"/>
                <a:gd name="T29" fmla="*/ 512 h 512"/>
                <a:gd name="T30" fmla="*/ 256 w 512"/>
                <a:gd name="T31" fmla="*/ 0 h 512"/>
                <a:gd name="T32" fmla="*/ 230 w 512"/>
                <a:gd name="T33" fmla="*/ 301 h 512"/>
                <a:gd name="T34" fmla="*/ 164 w 512"/>
                <a:gd name="T35" fmla="*/ 258 h 512"/>
                <a:gd name="T36" fmla="*/ 107 w 512"/>
                <a:gd name="T37" fmla="*/ 313 h 512"/>
                <a:gd name="T38" fmla="*/ 117 w 512"/>
                <a:gd name="T39" fmla="*/ 384 h 512"/>
                <a:gd name="T40" fmla="*/ 213 w 512"/>
                <a:gd name="T41" fmla="*/ 394 h 512"/>
                <a:gd name="T42" fmla="*/ 224 w 512"/>
                <a:gd name="T43" fmla="*/ 320 h 512"/>
                <a:gd name="T44" fmla="*/ 230 w 512"/>
                <a:gd name="T45" fmla="*/ 301 h 512"/>
                <a:gd name="T46" fmla="*/ 309 w 512"/>
                <a:gd name="T47" fmla="*/ 224 h 512"/>
                <a:gd name="T48" fmla="*/ 319 w 512"/>
                <a:gd name="T49" fmla="*/ 153 h 512"/>
                <a:gd name="T50" fmla="*/ 262 w 512"/>
                <a:gd name="T51" fmla="*/ 98 h 512"/>
                <a:gd name="T52" fmla="*/ 196 w 512"/>
                <a:gd name="T53" fmla="*/ 141 h 512"/>
                <a:gd name="T54" fmla="*/ 202 w 512"/>
                <a:gd name="T55" fmla="*/ 160 h 512"/>
                <a:gd name="T56" fmla="*/ 213 w 512"/>
                <a:gd name="T57" fmla="*/ 234 h 512"/>
                <a:gd name="T58" fmla="*/ 401 w 512"/>
                <a:gd name="T59" fmla="*/ 301 h 512"/>
                <a:gd name="T60" fmla="*/ 334 w 512"/>
                <a:gd name="T61" fmla="*/ 258 h 512"/>
                <a:gd name="T62" fmla="*/ 278 w 512"/>
                <a:gd name="T63" fmla="*/ 313 h 512"/>
                <a:gd name="T64" fmla="*/ 288 w 512"/>
                <a:gd name="T65" fmla="*/ 384 h 512"/>
                <a:gd name="T66" fmla="*/ 384 w 512"/>
                <a:gd name="T67" fmla="*/ 394 h 512"/>
                <a:gd name="T68" fmla="*/ 394 w 512"/>
                <a:gd name="T69" fmla="*/ 320 h 512"/>
                <a:gd name="T70" fmla="*/ 401 w 512"/>
                <a:gd name="T71" fmla="*/ 301 h 512"/>
                <a:gd name="T72" fmla="*/ 147 w 512"/>
                <a:gd name="T73" fmla="*/ 298 h 512"/>
                <a:gd name="T74" fmla="*/ 170 w 512"/>
                <a:gd name="T75" fmla="*/ 280 h 512"/>
                <a:gd name="T76" fmla="*/ 330 w 512"/>
                <a:gd name="T77" fmla="*/ 373 h 512"/>
                <a:gd name="T78" fmla="*/ 341 w 512"/>
                <a:gd name="T79" fmla="*/ 341 h 512"/>
                <a:gd name="T80" fmla="*/ 352 w 512"/>
                <a:gd name="T81" fmla="*/ 373 h 512"/>
                <a:gd name="T82" fmla="*/ 373 w 512"/>
                <a:gd name="T83" fmla="*/ 320 h 512"/>
                <a:gd name="T84" fmla="*/ 309 w 512"/>
                <a:gd name="T85" fmla="*/ 373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12" h="512">
                  <a:moveTo>
                    <a:pt x="138" y="320"/>
                  </a:moveTo>
                  <a:cubicBezTo>
                    <a:pt x="202" y="320"/>
                    <a:pt x="202" y="320"/>
                    <a:pt x="202" y="320"/>
                  </a:cubicBezTo>
                  <a:cubicBezTo>
                    <a:pt x="202" y="373"/>
                    <a:pt x="202" y="373"/>
                    <a:pt x="202" y="373"/>
                  </a:cubicBezTo>
                  <a:cubicBezTo>
                    <a:pt x="181" y="373"/>
                    <a:pt x="181" y="373"/>
                    <a:pt x="181" y="373"/>
                  </a:cubicBezTo>
                  <a:cubicBezTo>
                    <a:pt x="181" y="352"/>
                    <a:pt x="181" y="352"/>
                    <a:pt x="181" y="352"/>
                  </a:cubicBezTo>
                  <a:cubicBezTo>
                    <a:pt x="181" y="346"/>
                    <a:pt x="176" y="341"/>
                    <a:pt x="170" y="341"/>
                  </a:cubicBezTo>
                  <a:cubicBezTo>
                    <a:pt x="164" y="341"/>
                    <a:pt x="160" y="346"/>
                    <a:pt x="160" y="352"/>
                  </a:cubicBezTo>
                  <a:cubicBezTo>
                    <a:pt x="160" y="373"/>
                    <a:pt x="160" y="373"/>
                    <a:pt x="160" y="373"/>
                  </a:cubicBezTo>
                  <a:cubicBezTo>
                    <a:pt x="138" y="373"/>
                    <a:pt x="138" y="373"/>
                    <a:pt x="138" y="373"/>
                  </a:cubicBezTo>
                  <a:lnTo>
                    <a:pt x="138" y="320"/>
                  </a:lnTo>
                  <a:close/>
                  <a:moveTo>
                    <a:pt x="341" y="280"/>
                  </a:moveTo>
                  <a:cubicBezTo>
                    <a:pt x="318" y="298"/>
                    <a:pt x="318" y="298"/>
                    <a:pt x="318" y="298"/>
                  </a:cubicBezTo>
                  <a:cubicBezTo>
                    <a:pt x="364" y="298"/>
                    <a:pt x="364" y="298"/>
                    <a:pt x="364" y="298"/>
                  </a:cubicBezTo>
                  <a:lnTo>
                    <a:pt x="341" y="280"/>
                  </a:lnTo>
                  <a:close/>
                  <a:moveTo>
                    <a:pt x="256" y="120"/>
                  </a:moveTo>
                  <a:cubicBezTo>
                    <a:pt x="233" y="138"/>
                    <a:pt x="233" y="138"/>
                    <a:pt x="233" y="138"/>
                  </a:cubicBezTo>
                  <a:cubicBezTo>
                    <a:pt x="279" y="138"/>
                    <a:pt x="279" y="138"/>
                    <a:pt x="279" y="138"/>
                  </a:cubicBezTo>
                  <a:lnTo>
                    <a:pt x="256" y="120"/>
                  </a:lnTo>
                  <a:close/>
                  <a:moveTo>
                    <a:pt x="224" y="213"/>
                  </a:moveTo>
                  <a:cubicBezTo>
                    <a:pt x="245" y="213"/>
                    <a:pt x="245" y="213"/>
                    <a:pt x="245" y="213"/>
                  </a:cubicBezTo>
                  <a:cubicBezTo>
                    <a:pt x="245" y="192"/>
                    <a:pt x="245" y="192"/>
                    <a:pt x="245" y="192"/>
                  </a:cubicBezTo>
                  <a:cubicBezTo>
                    <a:pt x="245" y="186"/>
                    <a:pt x="250" y="181"/>
                    <a:pt x="256" y="181"/>
                  </a:cubicBezTo>
                  <a:cubicBezTo>
                    <a:pt x="262" y="181"/>
                    <a:pt x="266" y="186"/>
                    <a:pt x="266" y="192"/>
                  </a:cubicBezTo>
                  <a:cubicBezTo>
                    <a:pt x="266" y="213"/>
                    <a:pt x="266" y="213"/>
                    <a:pt x="266" y="213"/>
                  </a:cubicBezTo>
                  <a:cubicBezTo>
                    <a:pt x="288" y="213"/>
                    <a:pt x="288" y="213"/>
                    <a:pt x="288" y="213"/>
                  </a:cubicBezTo>
                  <a:cubicBezTo>
                    <a:pt x="288" y="160"/>
                    <a:pt x="288" y="160"/>
                    <a:pt x="288" y="160"/>
                  </a:cubicBezTo>
                  <a:cubicBezTo>
                    <a:pt x="224" y="160"/>
                    <a:pt x="224" y="160"/>
                    <a:pt x="224" y="160"/>
                  </a:cubicBezTo>
                  <a:lnTo>
                    <a:pt x="224" y="213"/>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230" y="301"/>
                  </a:moveTo>
                  <a:cubicBezTo>
                    <a:pt x="177" y="258"/>
                    <a:pt x="177" y="258"/>
                    <a:pt x="177" y="258"/>
                  </a:cubicBezTo>
                  <a:cubicBezTo>
                    <a:pt x="173" y="255"/>
                    <a:pt x="168" y="255"/>
                    <a:pt x="164" y="258"/>
                  </a:cubicBezTo>
                  <a:cubicBezTo>
                    <a:pt x="110" y="301"/>
                    <a:pt x="110" y="301"/>
                    <a:pt x="110" y="301"/>
                  </a:cubicBezTo>
                  <a:cubicBezTo>
                    <a:pt x="107" y="304"/>
                    <a:pt x="105" y="308"/>
                    <a:pt x="107" y="313"/>
                  </a:cubicBezTo>
                  <a:cubicBezTo>
                    <a:pt x="108" y="317"/>
                    <a:pt x="112" y="320"/>
                    <a:pt x="117" y="320"/>
                  </a:cubicBezTo>
                  <a:cubicBezTo>
                    <a:pt x="117" y="384"/>
                    <a:pt x="117" y="384"/>
                    <a:pt x="117" y="384"/>
                  </a:cubicBezTo>
                  <a:cubicBezTo>
                    <a:pt x="117" y="390"/>
                    <a:pt x="122" y="394"/>
                    <a:pt x="128" y="394"/>
                  </a:cubicBezTo>
                  <a:cubicBezTo>
                    <a:pt x="213" y="394"/>
                    <a:pt x="213" y="394"/>
                    <a:pt x="213" y="394"/>
                  </a:cubicBezTo>
                  <a:cubicBezTo>
                    <a:pt x="219" y="394"/>
                    <a:pt x="224" y="390"/>
                    <a:pt x="224" y="384"/>
                  </a:cubicBezTo>
                  <a:cubicBezTo>
                    <a:pt x="224" y="320"/>
                    <a:pt x="224" y="320"/>
                    <a:pt x="224" y="320"/>
                  </a:cubicBezTo>
                  <a:cubicBezTo>
                    <a:pt x="228" y="320"/>
                    <a:pt x="232" y="317"/>
                    <a:pt x="234" y="313"/>
                  </a:cubicBezTo>
                  <a:cubicBezTo>
                    <a:pt x="235" y="308"/>
                    <a:pt x="234" y="304"/>
                    <a:pt x="230" y="301"/>
                  </a:cubicBezTo>
                  <a:close/>
                  <a:moveTo>
                    <a:pt x="298" y="234"/>
                  </a:moveTo>
                  <a:cubicBezTo>
                    <a:pt x="304" y="234"/>
                    <a:pt x="309" y="230"/>
                    <a:pt x="309" y="224"/>
                  </a:cubicBezTo>
                  <a:cubicBezTo>
                    <a:pt x="309" y="160"/>
                    <a:pt x="309" y="160"/>
                    <a:pt x="309" y="160"/>
                  </a:cubicBezTo>
                  <a:cubicBezTo>
                    <a:pt x="314" y="160"/>
                    <a:pt x="318" y="157"/>
                    <a:pt x="319" y="153"/>
                  </a:cubicBezTo>
                  <a:cubicBezTo>
                    <a:pt x="321" y="148"/>
                    <a:pt x="319" y="143"/>
                    <a:pt x="316" y="141"/>
                  </a:cubicBezTo>
                  <a:cubicBezTo>
                    <a:pt x="262" y="98"/>
                    <a:pt x="262" y="98"/>
                    <a:pt x="262" y="98"/>
                  </a:cubicBezTo>
                  <a:cubicBezTo>
                    <a:pt x="258" y="95"/>
                    <a:pt x="253" y="95"/>
                    <a:pt x="249" y="98"/>
                  </a:cubicBezTo>
                  <a:cubicBezTo>
                    <a:pt x="196" y="141"/>
                    <a:pt x="196" y="141"/>
                    <a:pt x="196" y="141"/>
                  </a:cubicBezTo>
                  <a:cubicBezTo>
                    <a:pt x="192" y="143"/>
                    <a:pt x="191" y="148"/>
                    <a:pt x="192" y="153"/>
                  </a:cubicBezTo>
                  <a:cubicBezTo>
                    <a:pt x="194" y="157"/>
                    <a:pt x="198" y="160"/>
                    <a:pt x="202" y="160"/>
                  </a:cubicBezTo>
                  <a:cubicBezTo>
                    <a:pt x="202" y="224"/>
                    <a:pt x="202" y="224"/>
                    <a:pt x="202" y="224"/>
                  </a:cubicBezTo>
                  <a:cubicBezTo>
                    <a:pt x="202" y="230"/>
                    <a:pt x="207" y="234"/>
                    <a:pt x="213" y="234"/>
                  </a:cubicBezTo>
                  <a:lnTo>
                    <a:pt x="298" y="234"/>
                  </a:lnTo>
                  <a:close/>
                  <a:moveTo>
                    <a:pt x="401" y="301"/>
                  </a:moveTo>
                  <a:cubicBezTo>
                    <a:pt x="348" y="258"/>
                    <a:pt x="348" y="258"/>
                    <a:pt x="348" y="258"/>
                  </a:cubicBezTo>
                  <a:cubicBezTo>
                    <a:pt x="344" y="255"/>
                    <a:pt x="338" y="255"/>
                    <a:pt x="334" y="258"/>
                  </a:cubicBezTo>
                  <a:cubicBezTo>
                    <a:pt x="281" y="301"/>
                    <a:pt x="281" y="301"/>
                    <a:pt x="281" y="301"/>
                  </a:cubicBezTo>
                  <a:cubicBezTo>
                    <a:pt x="277" y="304"/>
                    <a:pt x="276" y="308"/>
                    <a:pt x="278" y="313"/>
                  </a:cubicBezTo>
                  <a:cubicBezTo>
                    <a:pt x="279" y="317"/>
                    <a:pt x="283" y="320"/>
                    <a:pt x="288" y="320"/>
                  </a:cubicBezTo>
                  <a:cubicBezTo>
                    <a:pt x="288" y="384"/>
                    <a:pt x="288" y="384"/>
                    <a:pt x="288" y="384"/>
                  </a:cubicBezTo>
                  <a:cubicBezTo>
                    <a:pt x="288" y="390"/>
                    <a:pt x="292" y="394"/>
                    <a:pt x="298" y="394"/>
                  </a:cubicBezTo>
                  <a:cubicBezTo>
                    <a:pt x="384" y="394"/>
                    <a:pt x="384" y="394"/>
                    <a:pt x="384" y="394"/>
                  </a:cubicBezTo>
                  <a:cubicBezTo>
                    <a:pt x="390" y="394"/>
                    <a:pt x="394" y="390"/>
                    <a:pt x="394" y="384"/>
                  </a:cubicBezTo>
                  <a:cubicBezTo>
                    <a:pt x="394" y="320"/>
                    <a:pt x="394" y="320"/>
                    <a:pt x="394" y="320"/>
                  </a:cubicBezTo>
                  <a:cubicBezTo>
                    <a:pt x="399" y="320"/>
                    <a:pt x="403" y="317"/>
                    <a:pt x="404" y="313"/>
                  </a:cubicBezTo>
                  <a:cubicBezTo>
                    <a:pt x="406" y="308"/>
                    <a:pt x="405" y="304"/>
                    <a:pt x="401" y="301"/>
                  </a:cubicBezTo>
                  <a:close/>
                  <a:moveTo>
                    <a:pt x="170" y="280"/>
                  </a:moveTo>
                  <a:cubicBezTo>
                    <a:pt x="147" y="298"/>
                    <a:pt x="147" y="298"/>
                    <a:pt x="147" y="298"/>
                  </a:cubicBezTo>
                  <a:cubicBezTo>
                    <a:pt x="193" y="298"/>
                    <a:pt x="193" y="298"/>
                    <a:pt x="193" y="298"/>
                  </a:cubicBezTo>
                  <a:lnTo>
                    <a:pt x="170" y="280"/>
                  </a:lnTo>
                  <a:close/>
                  <a:moveTo>
                    <a:pt x="309" y="373"/>
                  </a:moveTo>
                  <a:cubicBezTo>
                    <a:pt x="330" y="373"/>
                    <a:pt x="330" y="373"/>
                    <a:pt x="330" y="373"/>
                  </a:cubicBezTo>
                  <a:cubicBezTo>
                    <a:pt x="330" y="352"/>
                    <a:pt x="330" y="352"/>
                    <a:pt x="330" y="352"/>
                  </a:cubicBezTo>
                  <a:cubicBezTo>
                    <a:pt x="330" y="346"/>
                    <a:pt x="335" y="341"/>
                    <a:pt x="341" y="341"/>
                  </a:cubicBezTo>
                  <a:cubicBezTo>
                    <a:pt x="347" y="341"/>
                    <a:pt x="352" y="346"/>
                    <a:pt x="352" y="352"/>
                  </a:cubicBezTo>
                  <a:cubicBezTo>
                    <a:pt x="352" y="373"/>
                    <a:pt x="352" y="373"/>
                    <a:pt x="352" y="373"/>
                  </a:cubicBezTo>
                  <a:cubicBezTo>
                    <a:pt x="373" y="373"/>
                    <a:pt x="373" y="373"/>
                    <a:pt x="373" y="373"/>
                  </a:cubicBezTo>
                  <a:cubicBezTo>
                    <a:pt x="373" y="320"/>
                    <a:pt x="373" y="320"/>
                    <a:pt x="373" y="320"/>
                  </a:cubicBezTo>
                  <a:cubicBezTo>
                    <a:pt x="309" y="320"/>
                    <a:pt x="309" y="320"/>
                    <a:pt x="309" y="320"/>
                  </a:cubicBezTo>
                  <a:lnTo>
                    <a:pt x="309" y="373"/>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GB" dirty="0">
                <a:latin typeface="Verdana" panose="020B0604030504040204" pitchFamily="34" charset="0"/>
                <a:ea typeface="Verdana" panose="020B0604030504040204" pitchFamily="34" charset="0"/>
              </a:endParaRPr>
            </a:p>
          </p:txBody>
        </p:sp>
        <p:grpSp>
          <p:nvGrpSpPr>
            <p:cNvPr id="79" name="Group 447">
              <a:extLst>
                <a:ext uri="{FF2B5EF4-FFF2-40B4-BE49-F238E27FC236}">
                  <a16:creationId xmlns:a16="http://schemas.microsoft.com/office/drawing/2014/main" id="{3EF6E0C6-1253-4C93-93EC-6D909322EF2B}"/>
                </a:ext>
              </a:extLst>
            </p:cNvPr>
            <p:cNvGrpSpPr>
              <a:grpSpLocks noChangeAspect="1"/>
            </p:cNvGrpSpPr>
            <p:nvPr/>
          </p:nvGrpSpPr>
          <p:grpSpPr bwMode="auto">
            <a:xfrm>
              <a:off x="1699833" y="5506724"/>
              <a:ext cx="367041" cy="367041"/>
              <a:chOff x="5601" y="1820"/>
              <a:chExt cx="340" cy="340"/>
            </a:xfrm>
            <a:solidFill>
              <a:schemeClr val="bg1"/>
            </a:solidFill>
          </p:grpSpPr>
          <p:sp>
            <p:nvSpPr>
              <p:cNvPr id="80" name="Freeform 448">
                <a:extLst>
                  <a:ext uri="{FF2B5EF4-FFF2-40B4-BE49-F238E27FC236}">
                    <a16:creationId xmlns:a16="http://schemas.microsoft.com/office/drawing/2014/main" id="{9C8925DE-793C-4322-8145-4C6DB667C2E7}"/>
                  </a:ext>
                </a:extLst>
              </p:cNvPr>
              <p:cNvSpPr>
                <a:spLocks noEditPoints="1"/>
              </p:cNvSpPr>
              <p:nvPr/>
            </p:nvSpPr>
            <p:spPr bwMode="auto">
              <a:xfrm>
                <a:off x="5679" y="1948"/>
                <a:ext cx="182" cy="85"/>
              </a:xfrm>
              <a:custGeom>
                <a:avLst/>
                <a:gdLst>
                  <a:gd name="T0" fmla="*/ 131 w 275"/>
                  <a:gd name="T1" fmla="*/ 43 h 128"/>
                  <a:gd name="T2" fmla="*/ 122 w 275"/>
                  <a:gd name="T3" fmla="*/ 37 h 128"/>
                  <a:gd name="T4" fmla="*/ 64 w 275"/>
                  <a:gd name="T5" fmla="*/ 0 h 128"/>
                  <a:gd name="T6" fmla="*/ 0 w 275"/>
                  <a:gd name="T7" fmla="*/ 64 h 128"/>
                  <a:gd name="T8" fmla="*/ 64 w 275"/>
                  <a:gd name="T9" fmla="*/ 128 h 128"/>
                  <a:gd name="T10" fmla="*/ 122 w 275"/>
                  <a:gd name="T11" fmla="*/ 92 h 128"/>
                  <a:gd name="T12" fmla="*/ 131 w 275"/>
                  <a:gd name="T13" fmla="*/ 86 h 128"/>
                  <a:gd name="T14" fmla="*/ 177 w 275"/>
                  <a:gd name="T15" fmla="*/ 86 h 128"/>
                  <a:gd name="T16" fmla="*/ 195 w 275"/>
                  <a:gd name="T17" fmla="*/ 67 h 128"/>
                  <a:gd name="T18" fmla="*/ 210 w 275"/>
                  <a:gd name="T19" fmla="*/ 67 h 128"/>
                  <a:gd name="T20" fmla="*/ 224 w 275"/>
                  <a:gd name="T21" fmla="*/ 81 h 128"/>
                  <a:gd name="T22" fmla="*/ 238 w 275"/>
                  <a:gd name="T23" fmla="*/ 67 h 128"/>
                  <a:gd name="T24" fmla="*/ 253 w 275"/>
                  <a:gd name="T25" fmla="*/ 67 h 128"/>
                  <a:gd name="T26" fmla="*/ 265 w 275"/>
                  <a:gd name="T27" fmla="*/ 79 h 128"/>
                  <a:gd name="T28" fmla="*/ 275 w 275"/>
                  <a:gd name="T29" fmla="*/ 64 h 128"/>
                  <a:gd name="T30" fmla="*/ 261 w 275"/>
                  <a:gd name="T31" fmla="*/ 43 h 128"/>
                  <a:gd name="T32" fmla="*/ 131 w 275"/>
                  <a:gd name="T33" fmla="*/ 43 h 128"/>
                  <a:gd name="T34" fmla="*/ 53 w 275"/>
                  <a:gd name="T35" fmla="*/ 85 h 128"/>
                  <a:gd name="T36" fmla="*/ 32 w 275"/>
                  <a:gd name="T37" fmla="*/ 64 h 128"/>
                  <a:gd name="T38" fmla="*/ 53 w 275"/>
                  <a:gd name="T39" fmla="*/ 43 h 128"/>
                  <a:gd name="T40" fmla="*/ 75 w 275"/>
                  <a:gd name="T41" fmla="*/ 64 h 128"/>
                  <a:gd name="T42" fmla="*/ 53 w 275"/>
                  <a:gd name="T43" fmla="*/ 85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 h="128">
                    <a:moveTo>
                      <a:pt x="131" y="43"/>
                    </a:moveTo>
                    <a:cubicBezTo>
                      <a:pt x="127" y="43"/>
                      <a:pt x="124" y="41"/>
                      <a:pt x="122" y="37"/>
                    </a:cubicBezTo>
                    <a:cubicBezTo>
                      <a:pt x="111" y="15"/>
                      <a:pt x="89" y="0"/>
                      <a:pt x="64" y="0"/>
                    </a:cubicBezTo>
                    <a:cubicBezTo>
                      <a:pt x="29" y="0"/>
                      <a:pt x="0" y="29"/>
                      <a:pt x="0" y="64"/>
                    </a:cubicBezTo>
                    <a:cubicBezTo>
                      <a:pt x="0" y="99"/>
                      <a:pt x="29" y="128"/>
                      <a:pt x="64" y="128"/>
                    </a:cubicBezTo>
                    <a:cubicBezTo>
                      <a:pt x="89" y="128"/>
                      <a:pt x="111" y="114"/>
                      <a:pt x="122" y="92"/>
                    </a:cubicBezTo>
                    <a:cubicBezTo>
                      <a:pt x="124" y="88"/>
                      <a:pt x="127" y="86"/>
                      <a:pt x="131" y="86"/>
                    </a:cubicBezTo>
                    <a:cubicBezTo>
                      <a:pt x="177" y="86"/>
                      <a:pt x="177" y="86"/>
                      <a:pt x="177" y="86"/>
                    </a:cubicBezTo>
                    <a:cubicBezTo>
                      <a:pt x="195" y="67"/>
                      <a:pt x="195" y="67"/>
                      <a:pt x="195" y="67"/>
                    </a:cubicBezTo>
                    <a:cubicBezTo>
                      <a:pt x="199" y="63"/>
                      <a:pt x="206" y="63"/>
                      <a:pt x="210" y="67"/>
                    </a:cubicBezTo>
                    <a:cubicBezTo>
                      <a:pt x="224" y="81"/>
                      <a:pt x="224" y="81"/>
                      <a:pt x="224" y="81"/>
                    </a:cubicBezTo>
                    <a:cubicBezTo>
                      <a:pt x="238" y="67"/>
                      <a:pt x="238" y="67"/>
                      <a:pt x="238" y="67"/>
                    </a:cubicBezTo>
                    <a:cubicBezTo>
                      <a:pt x="242" y="63"/>
                      <a:pt x="249" y="63"/>
                      <a:pt x="253" y="67"/>
                    </a:cubicBezTo>
                    <a:cubicBezTo>
                      <a:pt x="265" y="79"/>
                      <a:pt x="265" y="79"/>
                      <a:pt x="265" y="79"/>
                    </a:cubicBezTo>
                    <a:cubicBezTo>
                      <a:pt x="275" y="64"/>
                      <a:pt x="275" y="64"/>
                      <a:pt x="275" y="64"/>
                    </a:cubicBezTo>
                    <a:cubicBezTo>
                      <a:pt x="261" y="43"/>
                      <a:pt x="261" y="43"/>
                      <a:pt x="261" y="43"/>
                    </a:cubicBezTo>
                    <a:lnTo>
                      <a:pt x="131" y="43"/>
                    </a:lnTo>
                    <a:close/>
                    <a:moveTo>
                      <a:pt x="53" y="85"/>
                    </a:moveTo>
                    <a:cubicBezTo>
                      <a:pt x="42" y="85"/>
                      <a:pt x="32" y="76"/>
                      <a:pt x="32" y="64"/>
                    </a:cubicBezTo>
                    <a:cubicBezTo>
                      <a:pt x="32" y="52"/>
                      <a:pt x="42" y="43"/>
                      <a:pt x="53" y="43"/>
                    </a:cubicBezTo>
                    <a:cubicBezTo>
                      <a:pt x="65" y="43"/>
                      <a:pt x="75" y="52"/>
                      <a:pt x="75" y="64"/>
                    </a:cubicBezTo>
                    <a:cubicBezTo>
                      <a:pt x="75" y="76"/>
                      <a:pt x="65" y="85"/>
                      <a:pt x="53" y="85"/>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Verdana" panose="020B0604030504040204" pitchFamily="34" charset="0"/>
                  <a:ea typeface="Verdana" panose="020B0604030504040204" pitchFamily="34" charset="0"/>
                </a:endParaRPr>
              </a:p>
            </p:txBody>
          </p:sp>
          <p:sp>
            <p:nvSpPr>
              <p:cNvPr id="81" name="Freeform 449">
                <a:extLst>
                  <a:ext uri="{FF2B5EF4-FFF2-40B4-BE49-F238E27FC236}">
                    <a16:creationId xmlns:a16="http://schemas.microsoft.com/office/drawing/2014/main" id="{6550754B-603F-4516-A81B-47C77518A50F}"/>
                  </a:ext>
                </a:extLst>
              </p:cNvPr>
              <p:cNvSpPr>
                <a:spLocks noEditPoints="1"/>
              </p:cNvSpPr>
              <p:nvPr/>
            </p:nvSpPr>
            <p:spPr bwMode="auto">
              <a:xfrm>
                <a:off x="5601" y="1820"/>
                <a:ext cx="340" cy="340"/>
              </a:xfrm>
              <a:custGeom>
                <a:avLst/>
                <a:gdLst>
                  <a:gd name="T0" fmla="*/ 256 w 512"/>
                  <a:gd name="T1" fmla="*/ 0 h 512"/>
                  <a:gd name="T2" fmla="*/ 0 w 512"/>
                  <a:gd name="T3" fmla="*/ 256 h 512"/>
                  <a:gd name="T4" fmla="*/ 256 w 512"/>
                  <a:gd name="T5" fmla="*/ 512 h 512"/>
                  <a:gd name="T6" fmla="*/ 512 w 512"/>
                  <a:gd name="T7" fmla="*/ 256 h 512"/>
                  <a:gd name="T8" fmla="*/ 256 w 512"/>
                  <a:gd name="T9" fmla="*/ 0 h 512"/>
                  <a:gd name="T10" fmla="*/ 414 w 512"/>
                  <a:gd name="T11" fmla="*/ 262 h 512"/>
                  <a:gd name="T12" fmla="*/ 393 w 512"/>
                  <a:gd name="T13" fmla="*/ 294 h 512"/>
                  <a:gd name="T14" fmla="*/ 385 w 512"/>
                  <a:gd name="T15" fmla="*/ 299 h 512"/>
                  <a:gd name="T16" fmla="*/ 376 w 512"/>
                  <a:gd name="T17" fmla="*/ 296 h 512"/>
                  <a:gd name="T18" fmla="*/ 362 w 512"/>
                  <a:gd name="T19" fmla="*/ 282 h 512"/>
                  <a:gd name="T20" fmla="*/ 349 w 512"/>
                  <a:gd name="T21" fmla="*/ 296 h 512"/>
                  <a:gd name="T22" fmla="*/ 333 w 512"/>
                  <a:gd name="T23" fmla="*/ 296 h 512"/>
                  <a:gd name="T24" fmla="*/ 320 w 512"/>
                  <a:gd name="T25" fmla="*/ 282 h 512"/>
                  <a:gd name="T26" fmla="*/ 306 w 512"/>
                  <a:gd name="T27" fmla="*/ 296 h 512"/>
                  <a:gd name="T28" fmla="*/ 298 w 512"/>
                  <a:gd name="T29" fmla="*/ 299 h 512"/>
                  <a:gd name="T30" fmla="*/ 255 w 512"/>
                  <a:gd name="T31" fmla="*/ 299 h 512"/>
                  <a:gd name="T32" fmla="*/ 181 w 512"/>
                  <a:gd name="T33" fmla="*/ 342 h 512"/>
                  <a:gd name="T34" fmla="*/ 96 w 512"/>
                  <a:gd name="T35" fmla="*/ 256 h 512"/>
                  <a:gd name="T36" fmla="*/ 181 w 512"/>
                  <a:gd name="T37" fmla="*/ 171 h 512"/>
                  <a:gd name="T38" fmla="*/ 255 w 512"/>
                  <a:gd name="T39" fmla="*/ 214 h 512"/>
                  <a:gd name="T40" fmla="*/ 384 w 512"/>
                  <a:gd name="T41" fmla="*/ 214 h 512"/>
                  <a:gd name="T42" fmla="*/ 393 w 512"/>
                  <a:gd name="T43" fmla="*/ 218 h 512"/>
                  <a:gd name="T44" fmla="*/ 414 w 512"/>
                  <a:gd name="T45" fmla="*/ 250 h 512"/>
                  <a:gd name="T46" fmla="*/ 414 w 512"/>
                  <a:gd name="T47" fmla="*/ 26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12" h="512">
                    <a:moveTo>
                      <a:pt x="256" y="0"/>
                    </a:moveTo>
                    <a:cubicBezTo>
                      <a:pt x="114" y="0"/>
                      <a:pt x="0" y="115"/>
                      <a:pt x="0" y="256"/>
                    </a:cubicBezTo>
                    <a:cubicBezTo>
                      <a:pt x="0" y="397"/>
                      <a:pt x="114" y="512"/>
                      <a:pt x="256" y="512"/>
                    </a:cubicBezTo>
                    <a:cubicBezTo>
                      <a:pt x="397" y="512"/>
                      <a:pt x="512" y="397"/>
                      <a:pt x="512" y="256"/>
                    </a:cubicBezTo>
                    <a:cubicBezTo>
                      <a:pt x="512" y="115"/>
                      <a:pt x="397" y="0"/>
                      <a:pt x="256" y="0"/>
                    </a:cubicBezTo>
                    <a:close/>
                    <a:moveTo>
                      <a:pt x="414" y="262"/>
                    </a:moveTo>
                    <a:cubicBezTo>
                      <a:pt x="393" y="294"/>
                      <a:pt x="393" y="294"/>
                      <a:pt x="393" y="294"/>
                    </a:cubicBezTo>
                    <a:cubicBezTo>
                      <a:pt x="391" y="297"/>
                      <a:pt x="388" y="298"/>
                      <a:pt x="385" y="299"/>
                    </a:cubicBezTo>
                    <a:cubicBezTo>
                      <a:pt x="381" y="299"/>
                      <a:pt x="378" y="298"/>
                      <a:pt x="376" y="296"/>
                    </a:cubicBezTo>
                    <a:cubicBezTo>
                      <a:pt x="362" y="282"/>
                      <a:pt x="362" y="282"/>
                      <a:pt x="362" y="282"/>
                    </a:cubicBezTo>
                    <a:cubicBezTo>
                      <a:pt x="349" y="296"/>
                      <a:pt x="349" y="296"/>
                      <a:pt x="349" y="296"/>
                    </a:cubicBezTo>
                    <a:cubicBezTo>
                      <a:pt x="344" y="300"/>
                      <a:pt x="338" y="300"/>
                      <a:pt x="333" y="296"/>
                    </a:cubicBezTo>
                    <a:cubicBezTo>
                      <a:pt x="320" y="282"/>
                      <a:pt x="320" y="282"/>
                      <a:pt x="320" y="282"/>
                    </a:cubicBezTo>
                    <a:cubicBezTo>
                      <a:pt x="306" y="296"/>
                      <a:pt x="306" y="296"/>
                      <a:pt x="306" y="296"/>
                    </a:cubicBezTo>
                    <a:cubicBezTo>
                      <a:pt x="304" y="298"/>
                      <a:pt x="301" y="299"/>
                      <a:pt x="298" y="299"/>
                    </a:cubicBezTo>
                    <a:cubicBezTo>
                      <a:pt x="255" y="299"/>
                      <a:pt x="255" y="299"/>
                      <a:pt x="255" y="299"/>
                    </a:cubicBezTo>
                    <a:cubicBezTo>
                      <a:pt x="240" y="325"/>
                      <a:pt x="211" y="342"/>
                      <a:pt x="181" y="342"/>
                    </a:cubicBezTo>
                    <a:cubicBezTo>
                      <a:pt x="134" y="342"/>
                      <a:pt x="96" y="303"/>
                      <a:pt x="96" y="256"/>
                    </a:cubicBezTo>
                    <a:cubicBezTo>
                      <a:pt x="96" y="209"/>
                      <a:pt x="134" y="171"/>
                      <a:pt x="181" y="171"/>
                    </a:cubicBezTo>
                    <a:cubicBezTo>
                      <a:pt x="211" y="171"/>
                      <a:pt x="240" y="187"/>
                      <a:pt x="255" y="214"/>
                    </a:cubicBezTo>
                    <a:cubicBezTo>
                      <a:pt x="384" y="214"/>
                      <a:pt x="384" y="214"/>
                      <a:pt x="384" y="214"/>
                    </a:cubicBezTo>
                    <a:cubicBezTo>
                      <a:pt x="387" y="214"/>
                      <a:pt x="391" y="215"/>
                      <a:pt x="393" y="218"/>
                    </a:cubicBezTo>
                    <a:cubicBezTo>
                      <a:pt x="414" y="250"/>
                      <a:pt x="414" y="250"/>
                      <a:pt x="414" y="250"/>
                    </a:cubicBezTo>
                    <a:cubicBezTo>
                      <a:pt x="416" y="254"/>
                      <a:pt x="416" y="258"/>
                      <a:pt x="414" y="26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latin typeface="Verdana" panose="020B0604030504040204" pitchFamily="34" charset="0"/>
                  <a:ea typeface="Verdana" panose="020B0604030504040204" pitchFamily="34" charset="0"/>
                </a:endParaRPr>
              </a:p>
            </p:txBody>
          </p:sp>
        </p:grpSp>
      </p:grpSp>
      <p:sp>
        <p:nvSpPr>
          <p:cNvPr id="91" name="矩形 90">
            <a:extLst>
              <a:ext uri="{FF2B5EF4-FFF2-40B4-BE49-F238E27FC236}">
                <a16:creationId xmlns:a16="http://schemas.microsoft.com/office/drawing/2014/main" id="{545DD221-ED74-416D-9B1D-BDF8CA3A6B28}"/>
              </a:ext>
            </a:extLst>
          </p:cNvPr>
          <p:cNvSpPr/>
          <p:nvPr/>
        </p:nvSpPr>
        <p:spPr>
          <a:xfrm>
            <a:off x="2641065" y="5312232"/>
            <a:ext cx="3709285" cy="1077218"/>
          </a:xfrm>
          <a:prstGeom prst="rect">
            <a:avLst/>
          </a:prstGeom>
        </p:spPr>
        <p:txBody>
          <a:bodyPr wrap="none">
            <a:spAutoFit/>
          </a:bodyPr>
          <a:lstStyle/>
          <a:p>
            <a:r>
              <a:rPr lang="en-US" sz="1600" dirty="0">
                <a:latin typeface="Verdana" panose="020B0604030504040204" pitchFamily="34" charset="0"/>
                <a:ea typeface="Verdana" panose="020B0604030504040204" pitchFamily="34" charset="0"/>
              </a:rPr>
              <a:t>Central Bank imposing a carry tax</a:t>
            </a:r>
          </a:p>
          <a:p>
            <a:pPr marL="342900" lvl="0" indent="-342900">
              <a:buClr>
                <a:srgbClr val="5FCBEF"/>
              </a:buClr>
              <a:buSzPct val="80000"/>
              <a:buFont typeface="Wingdings 3" charset="2"/>
              <a:buChar char=""/>
            </a:pPr>
            <a:r>
              <a:rPr lang="en-US" sz="1600" dirty="0">
                <a:solidFill>
                  <a:prstClr val="black">
                    <a:lumMod val="75000"/>
                    <a:lumOff val="25000"/>
                  </a:prstClr>
                </a:solidFill>
                <a:latin typeface="Verdana" panose="020B0604030504040204" pitchFamily="34" charset="0"/>
                <a:ea typeface="Verdana" panose="020B0604030504040204" pitchFamily="34" charset="0"/>
              </a:rPr>
              <a:t>On electronic reserve balances</a:t>
            </a:r>
          </a:p>
          <a:p>
            <a:pPr marL="342900" lvl="0" indent="-342900">
              <a:buClr>
                <a:srgbClr val="5FCBEF"/>
              </a:buClr>
              <a:buSzPct val="80000"/>
              <a:buFont typeface="Wingdings 3" charset="2"/>
              <a:buChar char=""/>
            </a:pPr>
            <a:r>
              <a:rPr lang="en-US" sz="1600" dirty="0">
                <a:latin typeface="Verdana" panose="020B0604030504040204" pitchFamily="34" charset="0"/>
                <a:ea typeface="Verdana" panose="020B0604030504040204" pitchFamily="34" charset="0"/>
              </a:rPr>
              <a:t>On currency and vault cash</a:t>
            </a:r>
          </a:p>
          <a:p>
            <a:endParaRPr lang="en-US" sz="1600" dirty="0">
              <a:latin typeface="Verdana" panose="020B0604030504040204" pitchFamily="34" charset="0"/>
              <a:ea typeface="Verdana" panose="020B0604030504040204" pitchFamily="34" charset="0"/>
            </a:endParaRPr>
          </a:p>
        </p:txBody>
      </p:sp>
      <p:sp>
        <p:nvSpPr>
          <p:cNvPr id="92" name="矩形 91">
            <a:extLst>
              <a:ext uri="{FF2B5EF4-FFF2-40B4-BE49-F238E27FC236}">
                <a16:creationId xmlns:a16="http://schemas.microsoft.com/office/drawing/2014/main" id="{D0BE3F89-B77B-49EB-B51A-E1AD425E6952}"/>
              </a:ext>
            </a:extLst>
          </p:cNvPr>
          <p:cNvSpPr/>
          <p:nvPr/>
        </p:nvSpPr>
        <p:spPr>
          <a:xfrm>
            <a:off x="3617719" y="4606868"/>
            <a:ext cx="5189690" cy="584775"/>
          </a:xfrm>
          <a:prstGeom prst="rect">
            <a:avLst/>
          </a:prstGeom>
        </p:spPr>
        <p:txBody>
          <a:bodyPr wrap="none">
            <a:spAutoFit/>
          </a:bodyPr>
          <a:lstStyle/>
          <a:p>
            <a:r>
              <a:rPr lang="en-US" sz="1600" dirty="0">
                <a:latin typeface="Verdana" panose="020B0604030504040204" pitchFamily="34" charset="0"/>
                <a:ea typeface="Verdana" panose="020B0604030504040204" pitchFamily="34" charset="0"/>
              </a:rPr>
              <a:t>Open market operations and monetary transfers</a:t>
            </a:r>
          </a:p>
          <a:p>
            <a:endParaRPr lang="en-US" sz="1600" dirty="0">
              <a:latin typeface="Verdana" panose="020B0604030504040204" pitchFamily="34" charset="0"/>
              <a:ea typeface="Verdana" panose="020B0604030504040204" pitchFamily="34" charset="0"/>
            </a:endParaRPr>
          </a:p>
        </p:txBody>
      </p:sp>
      <p:sp>
        <p:nvSpPr>
          <p:cNvPr id="93" name="矩形 92">
            <a:extLst>
              <a:ext uri="{FF2B5EF4-FFF2-40B4-BE49-F238E27FC236}">
                <a16:creationId xmlns:a16="http://schemas.microsoft.com/office/drawing/2014/main" id="{1014066A-CD6C-4DCE-A75E-B9A9569B6451}"/>
              </a:ext>
            </a:extLst>
          </p:cNvPr>
          <p:cNvSpPr/>
          <p:nvPr/>
        </p:nvSpPr>
        <p:spPr>
          <a:xfrm>
            <a:off x="4443458" y="3930279"/>
            <a:ext cx="5606022" cy="584775"/>
          </a:xfrm>
          <a:prstGeom prst="rect">
            <a:avLst/>
          </a:prstGeom>
        </p:spPr>
        <p:txBody>
          <a:bodyPr wrap="none">
            <a:spAutoFit/>
          </a:bodyPr>
          <a:lstStyle/>
          <a:p>
            <a:r>
              <a:rPr lang="en-US" sz="1600" dirty="0">
                <a:latin typeface="Verdana" panose="020B0604030504040204" pitchFamily="34" charset="0"/>
                <a:ea typeface="Verdana" panose="020B0604030504040204" pitchFamily="34" charset="0"/>
              </a:rPr>
              <a:t>Discussion on narrow and broad notions of liquidity </a:t>
            </a:r>
          </a:p>
          <a:p>
            <a:endParaRPr lang="en-US" sz="1600" dirty="0">
              <a:latin typeface="Verdana" panose="020B0604030504040204" pitchFamily="34" charset="0"/>
              <a:ea typeface="Verdana" panose="020B0604030504040204" pitchFamily="34" charset="0"/>
            </a:endParaRPr>
          </a:p>
        </p:txBody>
      </p:sp>
      <p:sp>
        <p:nvSpPr>
          <p:cNvPr id="94" name="矩形 93">
            <a:extLst>
              <a:ext uri="{FF2B5EF4-FFF2-40B4-BE49-F238E27FC236}">
                <a16:creationId xmlns:a16="http://schemas.microsoft.com/office/drawing/2014/main" id="{8E2C2B3A-8217-439C-ADD6-A3B5F6DB18DF}"/>
              </a:ext>
            </a:extLst>
          </p:cNvPr>
          <p:cNvSpPr/>
          <p:nvPr/>
        </p:nvSpPr>
        <p:spPr>
          <a:xfrm>
            <a:off x="5504788" y="3021042"/>
            <a:ext cx="3901646" cy="584775"/>
          </a:xfrm>
          <a:prstGeom prst="rect">
            <a:avLst/>
          </a:prstGeom>
        </p:spPr>
        <p:txBody>
          <a:bodyPr wrap="none">
            <a:spAutoFit/>
          </a:bodyPr>
          <a:lstStyle/>
          <a:p>
            <a:r>
              <a:rPr lang="en-US" sz="1600" dirty="0">
                <a:latin typeface="Verdana" panose="020B0604030504040204" pitchFamily="34" charset="0"/>
                <a:ea typeface="Verdana" panose="020B0604030504040204" pitchFamily="34" charset="0"/>
              </a:rPr>
              <a:t>Practical discussion and conclusion</a:t>
            </a:r>
          </a:p>
          <a:p>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63920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Zero Bound in Currency Economy</a:t>
            </a:r>
          </a:p>
        </p:txBody>
      </p:sp>
      <p:sp>
        <p:nvSpPr>
          <p:cNvPr id="3" name="内容占位符 2">
            <a:extLst>
              <a:ext uri="{FF2B5EF4-FFF2-40B4-BE49-F238E27FC236}">
                <a16:creationId xmlns:a16="http://schemas.microsoft.com/office/drawing/2014/main" id="{71C202D1-3AEB-4A73-B2F2-ADA76542C10A}"/>
              </a:ext>
            </a:extLst>
          </p:cNvPr>
          <p:cNvSpPr>
            <a:spLocks noGrp="1"/>
          </p:cNvSpPr>
          <p:nvPr>
            <p:ph idx="1"/>
          </p:nvPr>
        </p:nvSpPr>
        <p:spPr>
          <a:xfrm>
            <a:off x="1516774" y="1703389"/>
            <a:ext cx="8596668" cy="3880773"/>
          </a:xfrm>
        </p:spPr>
        <p:txBody>
          <a:bodyPr>
            <a:normAutofit fontScale="92500" lnSpcReduction="20000"/>
          </a:bodyPr>
          <a:lstStyle/>
          <a:p>
            <a:r>
              <a:rPr lang="en-US" dirty="0">
                <a:latin typeface="Verdana" panose="020B0604030504040204" pitchFamily="34" charset="0"/>
                <a:ea typeface="Verdana" panose="020B0604030504040204" pitchFamily="34" charset="0"/>
              </a:rPr>
              <a:t>McCallum (2000) points out that the behavior of the nominal interest rate near zero depends decisively on the behavior of the net marginal service yield on money with respect to increases in the quantity of real money balances. If the net marginal service yield asymptotes to zero, and money is costless to carry at the margin relative to nominal bonds, then the nominal interest rate also asymptotes to zero. There is a zero bound in this case, but the nominal rate never reaches it. </a:t>
            </a:r>
          </a:p>
          <a:p>
            <a:r>
              <a:rPr lang="en-US" dirty="0">
                <a:latin typeface="Verdana" panose="020B0604030504040204" pitchFamily="34" charset="0"/>
                <a:ea typeface="Verdana" panose="020B0604030504040204" pitchFamily="34" charset="0"/>
              </a:rPr>
              <a:t>On the other hand, if the marginal service yield becomes zero beyond some quantity of real money balances and there is no cost of carry, then the nominal interest rate could hit the zero bound, and people could become indifferent between holding money or bonds.</a:t>
            </a:r>
          </a:p>
          <a:p>
            <a:r>
              <a:rPr lang="en-US" dirty="0">
                <a:latin typeface="Verdana" panose="020B0604030504040204" pitchFamily="34" charset="0"/>
                <a:ea typeface="Verdana" panose="020B0604030504040204" pitchFamily="34" charset="0"/>
              </a:rPr>
              <a:t>A more realistic model might have a shopping time transactions technology and a small marginal physical cost of storing currency relative to bonds. The net marginal service yield on currency would then asymptote to a slightly negative value reflecting the small physical cost of storing currency. The nominal interest rate could become negative in this case, but only slightly so.</a:t>
            </a:r>
          </a:p>
        </p:txBody>
      </p:sp>
      <p:sp>
        <p:nvSpPr>
          <p:cNvPr id="4" name="矩形: 圆角 3">
            <a:extLst>
              <a:ext uri="{FF2B5EF4-FFF2-40B4-BE49-F238E27FC236}">
                <a16:creationId xmlns:a16="http://schemas.microsoft.com/office/drawing/2014/main" id="{CF9E8D59-385B-42A5-AB6E-BA83ED4BA88D}"/>
              </a:ext>
            </a:extLst>
          </p:cNvPr>
          <p:cNvSpPr/>
          <p:nvPr/>
        </p:nvSpPr>
        <p:spPr>
          <a:xfrm>
            <a:off x="157396" y="1776081"/>
            <a:ext cx="1401581" cy="1320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Verdana" panose="020B0604030504040204" pitchFamily="34" charset="0"/>
                <a:ea typeface="Verdana" panose="020B0604030504040204" pitchFamily="34" charset="0"/>
              </a:rPr>
              <a:t>Close</a:t>
            </a:r>
            <a:r>
              <a:rPr lang="en-US" altLang="zh-CN" sz="1600" dirty="0">
                <a:latin typeface="Verdana" panose="020B0604030504040204" pitchFamily="34" charset="0"/>
                <a:ea typeface="Verdana" panose="020B0604030504040204" pitchFamily="34" charset="0"/>
              </a:rPr>
              <a:t> to zero</a:t>
            </a:r>
            <a:endParaRPr lang="en-US" sz="1600" dirty="0">
              <a:latin typeface="Verdana" panose="020B0604030504040204" pitchFamily="34" charset="0"/>
              <a:ea typeface="Verdana" panose="020B0604030504040204" pitchFamily="34" charset="0"/>
            </a:endParaRPr>
          </a:p>
        </p:txBody>
      </p:sp>
      <p:sp>
        <p:nvSpPr>
          <p:cNvPr id="5" name="矩形: 圆角 4">
            <a:extLst>
              <a:ext uri="{FF2B5EF4-FFF2-40B4-BE49-F238E27FC236}">
                <a16:creationId xmlns:a16="http://schemas.microsoft.com/office/drawing/2014/main" id="{B83FEA4E-1524-41A5-866D-FCA77E66D9C5}"/>
              </a:ext>
            </a:extLst>
          </p:cNvPr>
          <p:cNvSpPr/>
          <p:nvPr/>
        </p:nvSpPr>
        <p:spPr>
          <a:xfrm>
            <a:off x="157396" y="3297836"/>
            <a:ext cx="1401581" cy="8619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Verdana" panose="020B0604030504040204" pitchFamily="34" charset="0"/>
                <a:ea typeface="Verdana" panose="020B0604030504040204" pitchFamily="34" charset="0"/>
              </a:rPr>
              <a:t>At zero</a:t>
            </a:r>
            <a:endParaRPr lang="en-US" sz="1600" dirty="0">
              <a:latin typeface="Verdana" panose="020B0604030504040204" pitchFamily="34" charset="0"/>
              <a:ea typeface="Verdana" panose="020B0604030504040204" pitchFamily="34" charset="0"/>
            </a:endParaRPr>
          </a:p>
        </p:txBody>
      </p:sp>
      <p:sp>
        <p:nvSpPr>
          <p:cNvPr id="6" name="矩形: 圆角 5">
            <a:extLst>
              <a:ext uri="{FF2B5EF4-FFF2-40B4-BE49-F238E27FC236}">
                <a16:creationId xmlns:a16="http://schemas.microsoft.com/office/drawing/2014/main" id="{A6219833-3E0B-42BB-80C2-DBDDAE8D8103}"/>
              </a:ext>
            </a:extLst>
          </p:cNvPr>
          <p:cNvSpPr/>
          <p:nvPr/>
        </p:nvSpPr>
        <p:spPr>
          <a:xfrm>
            <a:off x="157397" y="4360725"/>
            <a:ext cx="1401580" cy="11031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latin typeface="Verdana" panose="020B0604030504040204" pitchFamily="34" charset="0"/>
                <a:ea typeface="Verdana" panose="020B0604030504040204" pitchFamily="34" charset="0"/>
              </a:rPr>
              <a:t>Overcome zero</a:t>
            </a:r>
            <a:endParaRPr lang="en-US" sz="1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62943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Zero Bound with Banking System</a:t>
            </a:r>
          </a:p>
        </p:txBody>
      </p:sp>
      <p:sp>
        <p:nvSpPr>
          <p:cNvPr id="3" name="内容占位符 2">
            <a:extLst>
              <a:ext uri="{FF2B5EF4-FFF2-40B4-BE49-F238E27FC236}">
                <a16:creationId xmlns:a16="http://schemas.microsoft.com/office/drawing/2014/main" id="{71C202D1-3AEB-4A73-B2F2-ADA76542C10A}"/>
              </a:ext>
            </a:extLst>
          </p:cNvPr>
          <p:cNvSpPr>
            <a:spLocks noGrp="1"/>
          </p:cNvSpPr>
          <p:nvPr>
            <p:ph idx="1"/>
          </p:nvPr>
        </p:nvSpPr>
        <p:spPr>
          <a:xfrm>
            <a:off x="677334" y="2415419"/>
            <a:ext cx="8596668" cy="3880773"/>
          </a:xfrm>
        </p:spPr>
        <p:txBody>
          <a:bodyPr/>
          <a:lstStyle/>
          <a:p>
            <a:r>
              <a:rPr lang="en-US" dirty="0">
                <a:latin typeface="Verdana" panose="020B0604030504040204" pitchFamily="34" charset="0"/>
                <a:ea typeface="Verdana" panose="020B0604030504040204" pitchFamily="34" charset="0"/>
              </a:rPr>
              <a:t>Competition among banks would pull short rates down to zero and move longer-term rates down with the average of expected future short rates over the relevant horizon. Loan rates and rates on risky securities would come down as far as their credit spreads would allow.</a:t>
            </a:r>
          </a:p>
          <a:p>
            <a:r>
              <a:rPr lang="en-US" dirty="0">
                <a:latin typeface="Verdana" panose="020B0604030504040204" pitchFamily="34" charset="0"/>
                <a:ea typeface="Verdana" panose="020B0604030504040204" pitchFamily="34" charset="0"/>
              </a:rPr>
              <a:t>Banks would trim costs by eliminating interest on transactions deposits and imposing a fee to cover transactions services. </a:t>
            </a:r>
          </a:p>
          <a:p>
            <a:r>
              <a:rPr lang="en-US" dirty="0">
                <a:latin typeface="Verdana" panose="020B0604030504040204" pitchFamily="34" charset="0"/>
                <a:ea typeface="Verdana" panose="020B0604030504040204" pitchFamily="34" charset="0"/>
              </a:rPr>
              <a:t>Zero bound on nominal interest rates can be reached.</a:t>
            </a:r>
          </a:p>
        </p:txBody>
      </p:sp>
      <p:sp>
        <p:nvSpPr>
          <p:cNvPr id="4" name="文本框 3">
            <a:extLst>
              <a:ext uri="{FF2B5EF4-FFF2-40B4-BE49-F238E27FC236}">
                <a16:creationId xmlns:a16="http://schemas.microsoft.com/office/drawing/2014/main" id="{2D3D083C-F3D1-4A3B-B481-9EAA0FF396E6}"/>
              </a:ext>
            </a:extLst>
          </p:cNvPr>
          <p:cNvSpPr txBox="1"/>
          <p:nvPr/>
        </p:nvSpPr>
        <p:spPr>
          <a:xfrm>
            <a:off x="707314" y="1236691"/>
            <a:ext cx="8406705" cy="923330"/>
          </a:xfrm>
          <a:prstGeom prst="rect">
            <a:avLst/>
          </a:prstGeom>
          <a:noFill/>
          <a:ln w="9525">
            <a:solidFill>
              <a:srgbClr val="FF0000"/>
            </a:solidFill>
          </a:ln>
        </p:spPr>
        <p:txBody>
          <a:bodyPr wrap="square" rtlCol="0">
            <a:spAutoFit/>
          </a:bodyPr>
          <a:lstStyle/>
          <a:p>
            <a:r>
              <a:rPr lang="en-US" dirty="0">
                <a:latin typeface="Verdana" panose="020B0604030504040204" pitchFamily="34" charset="0"/>
                <a:ea typeface="Verdana" panose="020B0604030504040204" pitchFamily="34" charset="0"/>
              </a:rPr>
              <a:t>Key assumptions: 1) The central bank does not charge a storage cost or a user fee for the transaction services it provides on electronic reserve balances. 2) The physical cost to store currency is ignored</a:t>
            </a:r>
          </a:p>
        </p:txBody>
      </p:sp>
    </p:spTree>
    <p:extLst>
      <p:ext uri="{BB962C8B-B14F-4D97-AF65-F5344CB8AC3E}">
        <p14:creationId xmlns:p14="http://schemas.microsoft.com/office/powerpoint/2010/main" val="88692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Overcome Zero Bound when Central Bank Imposing a Carry Tax</a:t>
            </a:r>
          </a:p>
        </p:txBody>
      </p:sp>
      <p:sp>
        <p:nvSpPr>
          <p:cNvPr id="3" name="内容占位符 2">
            <a:extLst>
              <a:ext uri="{FF2B5EF4-FFF2-40B4-BE49-F238E27FC236}">
                <a16:creationId xmlns:a16="http://schemas.microsoft.com/office/drawing/2014/main" id="{71C202D1-3AEB-4A73-B2F2-ADA76542C10A}"/>
              </a:ext>
            </a:extLst>
          </p:cNvPr>
          <p:cNvSpPr>
            <a:spLocks noGrp="1"/>
          </p:cNvSpPr>
          <p:nvPr>
            <p:ph idx="1"/>
          </p:nvPr>
        </p:nvSpPr>
        <p:spPr/>
        <p:txBody>
          <a:bodyPr/>
          <a:lstStyle/>
          <a:p>
            <a:r>
              <a:rPr lang="en-US" dirty="0">
                <a:latin typeface="Verdana" panose="020B0604030504040204" pitchFamily="34" charset="0"/>
                <a:ea typeface="Verdana" panose="020B0604030504040204" pitchFamily="34" charset="0"/>
              </a:rPr>
              <a:t>The interbank rate would go below zero by the cost of carry because banks would not lend reserves at a loss greater than the storage cost on electronic reserves.</a:t>
            </a:r>
          </a:p>
          <a:p>
            <a:r>
              <a:rPr lang="en-US" dirty="0">
                <a:latin typeface="Verdana" panose="020B0604030504040204" pitchFamily="34" charset="0"/>
                <a:ea typeface="Verdana" panose="020B0604030504040204" pitchFamily="34" charset="0"/>
              </a:rPr>
              <a:t>Banks would continue to charge service fees on deposits, but they would match the negative cost of funds in the interbank market by offering equally negative interest on deposits. So is short term yield.</a:t>
            </a:r>
          </a:p>
          <a:p>
            <a:pPr marL="0" indent="0">
              <a:buNone/>
            </a:pPr>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is feasible for a central bank to make nominal interest rates negative throughout the economy by imposing a cost of carry on electronic bank reserves. </a:t>
            </a:r>
          </a:p>
        </p:txBody>
      </p:sp>
      <p:sp>
        <p:nvSpPr>
          <p:cNvPr id="4" name="等腰三角形 3">
            <a:extLst>
              <a:ext uri="{FF2B5EF4-FFF2-40B4-BE49-F238E27FC236}">
                <a16:creationId xmlns:a16="http://schemas.microsoft.com/office/drawing/2014/main" id="{44AA76D3-9251-4F3E-9ED7-DA90FD0C5B38}"/>
              </a:ext>
            </a:extLst>
          </p:cNvPr>
          <p:cNvSpPr/>
          <p:nvPr/>
        </p:nvSpPr>
        <p:spPr>
          <a:xfrm rot="10800000">
            <a:off x="1116766" y="4062335"/>
            <a:ext cx="7465101" cy="314793"/>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Verdana" panose="020B0604030504040204" pitchFamily="34" charset="0"/>
              <a:ea typeface="Verdana" panose="020B0604030504040204" pitchFamily="34" charset="0"/>
            </a:endParaRPr>
          </a:p>
        </p:txBody>
      </p:sp>
      <p:sp>
        <p:nvSpPr>
          <p:cNvPr id="5" name="文本框 4">
            <a:extLst>
              <a:ext uri="{FF2B5EF4-FFF2-40B4-BE49-F238E27FC236}">
                <a16:creationId xmlns:a16="http://schemas.microsoft.com/office/drawing/2014/main" id="{A8FC3820-EFCD-42C1-913D-8D4C44E1CFB0}"/>
              </a:ext>
            </a:extLst>
          </p:cNvPr>
          <p:cNvSpPr txBox="1"/>
          <p:nvPr/>
        </p:nvSpPr>
        <p:spPr>
          <a:xfrm>
            <a:off x="772315" y="5600416"/>
            <a:ext cx="8813895" cy="646331"/>
          </a:xfrm>
          <a:prstGeom prst="rect">
            <a:avLst/>
          </a:prstGeom>
          <a:noFill/>
          <a:ln w="9525">
            <a:solidFill>
              <a:srgbClr val="FF0000"/>
            </a:solidFill>
          </a:ln>
        </p:spPr>
        <p:txBody>
          <a:bodyPr wrap="square" rtlCol="0">
            <a:spAutoFit/>
          </a:bodyPr>
          <a:lstStyle/>
          <a:p>
            <a:r>
              <a:rPr lang="en-US" dirty="0">
                <a:latin typeface="Verdana" panose="020B0604030504040204" pitchFamily="34" charset="0"/>
                <a:ea typeface="Verdana" panose="020B0604030504040204" pitchFamily="34" charset="0"/>
              </a:rPr>
              <a:t>Qualification: Nominal interest rates could not be made more negative than the dollar value of the physical cost of storing vault cash or currency.</a:t>
            </a:r>
          </a:p>
        </p:txBody>
      </p:sp>
    </p:spTree>
    <p:extLst>
      <p:ext uri="{BB962C8B-B14F-4D97-AF65-F5344CB8AC3E}">
        <p14:creationId xmlns:p14="http://schemas.microsoft.com/office/powerpoint/2010/main" val="350978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D19A50-C6DC-4AB1-ADE3-BC6A2CBAE8CE}"/>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Discussion on Feasibility</a:t>
            </a:r>
          </a:p>
        </p:txBody>
      </p:sp>
      <p:sp>
        <p:nvSpPr>
          <p:cNvPr id="3" name="内容占位符 2">
            <a:extLst>
              <a:ext uri="{FF2B5EF4-FFF2-40B4-BE49-F238E27FC236}">
                <a16:creationId xmlns:a16="http://schemas.microsoft.com/office/drawing/2014/main" id="{71C202D1-3AEB-4A73-B2F2-ADA76542C10A}"/>
              </a:ext>
            </a:extLst>
          </p:cNvPr>
          <p:cNvSpPr>
            <a:spLocks noGrp="1"/>
          </p:cNvSpPr>
          <p:nvPr>
            <p:ph idx="1"/>
          </p:nvPr>
        </p:nvSpPr>
        <p:spPr>
          <a:xfrm>
            <a:off x="677334" y="2430409"/>
            <a:ext cx="8596668" cy="3880773"/>
          </a:xfrm>
        </p:spPr>
        <p:txBody>
          <a:bodyPr/>
          <a:lstStyle/>
          <a:p>
            <a:r>
              <a:rPr lang="en-US" dirty="0">
                <a:latin typeface="Verdana" panose="020B0604030504040204" pitchFamily="34" charset="0"/>
                <a:ea typeface="Verdana" panose="020B0604030504040204" pitchFamily="34" charset="0"/>
              </a:rPr>
              <a:t>Magnetic strip on bills: Account for time of circulation as currency between exit and entry of bank system.</a:t>
            </a:r>
          </a:p>
          <a:p>
            <a:r>
              <a:rPr lang="en-US" dirty="0">
                <a:latin typeface="Verdana" panose="020B0604030504040204" pitchFamily="34" charset="0"/>
                <a:ea typeface="Verdana" panose="020B0604030504040204" pitchFamily="34" charset="0"/>
              </a:rPr>
              <a:t>When currency used for consumption, merchants should build approach to account for the ‘past due’ feature of bill received.</a:t>
            </a:r>
          </a:p>
        </p:txBody>
      </p:sp>
    </p:spTree>
    <p:extLst>
      <p:ext uri="{BB962C8B-B14F-4D97-AF65-F5344CB8AC3E}">
        <p14:creationId xmlns:p14="http://schemas.microsoft.com/office/powerpoint/2010/main" val="2304509127"/>
      </p:ext>
    </p:extLst>
  </p:cSld>
  <p:clrMapOvr>
    <a:masterClrMapping/>
  </p:clrMapOvr>
</p:sld>
</file>

<file path=ppt/theme/theme1.xml><?xml version="1.0" encoding="utf-8"?>
<a:theme xmlns:a="http://schemas.openxmlformats.org/drawingml/2006/main" name="平面">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259</TotalTime>
  <Words>1669</Words>
  <Application>Microsoft Office PowerPoint</Application>
  <PresentationFormat>宽屏</PresentationFormat>
  <Paragraphs>75</Paragraphs>
  <Slides>17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方正姚体</vt:lpstr>
      <vt:lpstr>华文新魏</vt:lpstr>
      <vt:lpstr>Arial</vt:lpstr>
      <vt:lpstr>Trebuchet MS</vt:lpstr>
      <vt:lpstr>Verdana</vt:lpstr>
      <vt:lpstr>Wingdings 3</vt:lpstr>
      <vt:lpstr>平面</vt:lpstr>
      <vt:lpstr>PowerPoint 演示文稿</vt:lpstr>
      <vt:lpstr>Abstract</vt:lpstr>
      <vt:lpstr>Clarification</vt:lpstr>
      <vt:lpstr>Literature Review</vt:lpstr>
      <vt:lpstr>Framework</vt:lpstr>
      <vt:lpstr>Zero Bound in Currency Economy</vt:lpstr>
      <vt:lpstr>Zero Bound with Banking System</vt:lpstr>
      <vt:lpstr>Overcome Zero Bound when Central Bank Imposing a Carry Tax</vt:lpstr>
      <vt:lpstr>Discussion on Feasibility</vt:lpstr>
      <vt:lpstr>Open Markets Operations</vt:lpstr>
      <vt:lpstr>Discussion on two Definitions of Liquidity Services</vt:lpstr>
      <vt:lpstr>Open Markets Operations</vt:lpstr>
      <vt:lpstr>Monetary Transfers</vt:lpstr>
      <vt:lpstr>Further Reversal of Monetary Transfers</vt:lpstr>
      <vt:lpstr>Conclusion</vt:lpstr>
      <vt:lpstr>My perspective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Gu, Tiange</dc:creator>
  <cp:lastModifiedBy>Gu, Tiange</cp:lastModifiedBy>
  <cp:revision>21</cp:revision>
  <dcterms:created xsi:type="dcterms:W3CDTF">2018-10-09T14:17:53Z</dcterms:created>
  <dcterms:modified xsi:type="dcterms:W3CDTF">2018-10-09T18:38:21Z</dcterms:modified>
</cp:coreProperties>
</file>